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sldIdLst>
    <p:sldId id="276" r:id="rId2"/>
    <p:sldId id="273" r:id="rId3"/>
    <p:sldId id="256" r:id="rId4"/>
    <p:sldId id="257" r:id="rId5"/>
    <p:sldId id="258" r:id="rId6"/>
    <p:sldId id="259" r:id="rId7"/>
    <p:sldId id="260" r:id="rId8"/>
    <p:sldId id="293" r:id="rId9"/>
    <p:sldId id="261" r:id="rId10"/>
    <p:sldId id="263" r:id="rId11"/>
    <p:sldId id="267" r:id="rId12"/>
    <p:sldId id="262" r:id="rId13"/>
    <p:sldId id="301" r:id="rId14"/>
    <p:sldId id="272" r:id="rId15"/>
    <p:sldId id="300" r:id="rId16"/>
    <p:sldId id="305" r:id="rId17"/>
    <p:sldId id="274" r:id="rId18"/>
    <p:sldId id="302" r:id="rId19"/>
    <p:sldId id="264" r:id="rId20"/>
    <p:sldId id="268" r:id="rId21"/>
    <p:sldId id="282" r:id="rId22"/>
    <p:sldId id="285" r:id="rId23"/>
    <p:sldId id="283" r:id="rId24"/>
    <p:sldId id="286" r:id="rId25"/>
    <p:sldId id="289" r:id="rId26"/>
    <p:sldId id="290" r:id="rId27"/>
    <p:sldId id="280" r:id="rId28"/>
    <p:sldId id="294" r:id="rId29"/>
    <p:sldId id="306" r:id="rId30"/>
    <p:sldId id="296" r:id="rId31"/>
    <p:sldId id="297" r:id="rId32"/>
    <p:sldId id="304" r:id="rId33"/>
    <p:sldId id="269" r:id="rId34"/>
    <p:sldId id="298" r:id="rId35"/>
    <p:sldId id="299" r:id="rId36"/>
    <p:sldId id="270" r:id="rId37"/>
    <p:sldId id="307" r:id="rId38"/>
    <p:sldId id="266" r:id="rId3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2" charset="0"/>
        <a:ea typeface="+mn-ea"/>
        <a:cs typeface="+mn-cs"/>
      </a:defRPr>
    </a:lvl5pPr>
    <a:lvl6pPr marL="2286000" algn="l" defTabSz="914400" rtl="0" eaLnBrk="1" latinLnBrk="0" hangingPunct="1">
      <a:defRPr sz="2400" kern="1200">
        <a:solidFill>
          <a:schemeClr val="tx1"/>
        </a:solidFill>
        <a:latin typeface="Times" pitchFamily="2" charset="0"/>
        <a:ea typeface="+mn-ea"/>
        <a:cs typeface="+mn-cs"/>
      </a:defRPr>
    </a:lvl6pPr>
    <a:lvl7pPr marL="2743200" algn="l" defTabSz="914400" rtl="0" eaLnBrk="1" latinLnBrk="0" hangingPunct="1">
      <a:defRPr sz="2400" kern="1200">
        <a:solidFill>
          <a:schemeClr val="tx1"/>
        </a:solidFill>
        <a:latin typeface="Times" pitchFamily="2" charset="0"/>
        <a:ea typeface="+mn-ea"/>
        <a:cs typeface="+mn-cs"/>
      </a:defRPr>
    </a:lvl7pPr>
    <a:lvl8pPr marL="3200400" algn="l" defTabSz="914400" rtl="0" eaLnBrk="1" latinLnBrk="0" hangingPunct="1">
      <a:defRPr sz="2400" kern="1200">
        <a:solidFill>
          <a:schemeClr val="tx1"/>
        </a:solidFill>
        <a:latin typeface="Times" pitchFamily="2" charset="0"/>
        <a:ea typeface="+mn-ea"/>
        <a:cs typeface="+mn-cs"/>
      </a:defRPr>
    </a:lvl8pPr>
    <a:lvl9pPr marL="3657600" algn="l" defTabSz="914400" rtl="0" eaLnBrk="1" latinLnBrk="0" hangingPunct="1">
      <a:defRPr sz="2400" kern="1200">
        <a:solidFill>
          <a:schemeClr val="tx1"/>
        </a:solidFill>
        <a:latin typeface="Times"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5" autoAdjust="0"/>
    <p:restoredTop sz="94582" autoAdjust="0"/>
  </p:normalViewPr>
  <p:slideViewPr>
    <p:cSldViewPr>
      <p:cViewPr varScale="1">
        <p:scale>
          <a:sx n="112" d="100"/>
          <a:sy n="112" d="100"/>
        </p:scale>
        <p:origin x="1640"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1744"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0516C45-BBFD-FE44-9717-BE4A8BC2E12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a:defRPr>
            </a:lvl1pPr>
          </a:lstStyle>
          <a:p>
            <a:pPr>
              <a:defRPr/>
            </a:pPr>
            <a:endParaRPr lang="en-US"/>
          </a:p>
        </p:txBody>
      </p:sp>
      <p:sp>
        <p:nvSpPr>
          <p:cNvPr id="3075" name="Rectangle 3">
            <a:extLst>
              <a:ext uri="{FF2B5EF4-FFF2-40B4-BE49-F238E27FC236}">
                <a16:creationId xmlns:a16="http://schemas.microsoft.com/office/drawing/2014/main" id="{18CA718F-B445-1A49-9BC2-920329D29E46}"/>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a:defRPr>
            </a:lvl1pPr>
          </a:lstStyle>
          <a:p>
            <a:pPr>
              <a:defRPr/>
            </a:pPr>
            <a:endParaRPr lang="en-US"/>
          </a:p>
        </p:txBody>
      </p:sp>
      <p:sp>
        <p:nvSpPr>
          <p:cNvPr id="14340" name="Rectangle 4">
            <a:extLst>
              <a:ext uri="{FF2B5EF4-FFF2-40B4-BE49-F238E27FC236}">
                <a16:creationId xmlns:a16="http://schemas.microsoft.com/office/drawing/2014/main" id="{8AC21BEF-8019-BE44-8EF1-2A5D674B823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622930D6-7B20-E241-86A8-DBD5AD4A6507}"/>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25D0CE59-D384-C846-952D-5D61C89568DA}"/>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a:defRPr>
            </a:lvl1pPr>
          </a:lstStyle>
          <a:p>
            <a:pPr>
              <a:defRPr/>
            </a:pPr>
            <a:endParaRPr lang="en-US"/>
          </a:p>
        </p:txBody>
      </p:sp>
      <p:sp>
        <p:nvSpPr>
          <p:cNvPr id="3079" name="Rectangle 7">
            <a:extLst>
              <a:ext uri="{FF2B5EF4-FFF2-40B4-BE49-F238E27FC236}">
                <a16:creationId xmlns:a16="http://schemas.microsoft.com/office/drawing/2014/main" id="{D28905B1-D8A4-7E4F-9B35-B59F2E072E8B}"/>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AAEF4FD-453B-3F46-A438-93890D8316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A905E898-CDB7-6A45-8C66-8AF3709420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03414990-C3A6-6649-8C3E-0A3A585358A7}" type="slidenum">
              <a:rPr lang="en-US" altLang="en-US" sz="1200" smtClean="0"/>
              <a:pPr/>
              <a:t>3</a:t>
            </a:fld>
            <a:endParaRPr lang="en-US" altLang="en-US" sz="1200"/>
          </a:p>
        </p:txBody>
      </p:sp>
      <p:sp>
        <p:nvSpPr>
          <p:cNvPr id="18434" name="Rectangle 2">
            <a:extLst>
              <a:ext uri="{FF2B5EF4-FFF2-40B4-BE49-F238E27FC236}">
                <a16:creationId xmlns:a16="http://schemas.microsoft.com/office/drawing/2014/main" id="{FCA65F29-35A0-3B42-A345-035A07B14958}"/>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DA1C1050-B07C-5C48-8E1C-547319EA71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a:extLst>
              <a:ext uri="{FF2B5EF4-FFF2-40B4-BE49-F238E27FC236}">
                <a16:creationId xmlns:a16="http://schemas.microsoft.com/office/drawing/2014/main" id="{B0B3CC11-08AA-8449-B292-9A6A8F11BA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C7F5451D-7329-0A40-B302-1885E9DE15C3}" type="slidenum">
              <a:rPr lang="en-US" altLang="en-US" sz="1200" smtClean="0"/>
              <a:pPr/>
              <a:t>12</a:t>
            </a:fld>
            <a:endParaRPr lang="en-US" altLang="en-US" sz="1200"/>
          </a:p>
        </p:txBody>
      </p:sp>
      <p:sp>
        <p:nvSpPr>
          <p:cNvPr id="36866" name="Rectangle 2">
            <a:extLst>
              <a:ext uri="{FF2B5EF4-FFF2-40B4-BE49-F238E27FC236}">
                <a16:creationId xmlns:a16="http://schemas.microsoft.com/office/drawing/2014/main" id="{58656FA1-EFBB-7A45-9141-C0345B0D65F9}"/>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D5AEE4AF-A3FD-A24E-81E4-40C556EAF4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112C7F28-A604-4343-B343-6934D972D0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48A3DAB8-CF69-8D40-B2AD-75D5DFB8FC70}" type="slidenum">
              <a:rPr lang="en-US" altLang="en-US" sz="1200" smtClean="0"/>
              <a:pPr/>
              <a:t>19</a:t>
            </a:fld>
            <a:endParaRPr lang="en-US" altLang="en-US" sz="1200"/>
          </a:p>
        </p:txBody>
      </p:sp>
      <p:sp>
        <p:nvSpPr>
          <p:cNvPr id="45058" name="Rectangle 2">
            <a:extLst>
              <a:ext uri="{FF2B5EF4-FFF2-40B4-BE49-F238E27FC236}">
                <a16:creationId xmlns:a16="http://schemas.microsoft.com/office/drawing/2014/main" id="{0EA49B16-5787-9F42-BC7F-1600CEB22A5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EDF3226-EC23-7A4B-8015-2519D0DC13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a:extLst>
              <a:ext uri="{FF2B5EF4-FFF2-40B4-BE49-F238E27FC236}">
                <a16:creationId xmlns:a16="http://schemas.microsoft.com/office/drawing/2014/main" id="{6CCBE1D2-E1BE-804F-8041-FE1E1ED52C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74551E8E-AF05-8D4E-A5A4-66BF4EF7C77F}" type="slidenum">
              <a:rPr lang="en-US" altLang="en-US" sz="1200" smtClean="0"/>
              <a:pPr/>
              <a:t>20</a:t>
            </a:fld>
            <a:endParaRPr lang="en-US" altLang="en-US" sz="1200"/>
          </a:p>
        </p:txBody>
      </p:sp>
      <p:sp>
        <p:nvSpPr>
          <p:cNvPr id="47106" name="Rectangle 2">
            <a:extLst>
              <a:ext uri="{FF2B5EF4-FFF2-40B4-BE49-F238E27FC236}">
                <a16:creationId xmlns:a16="http://schemas.microsoft.com/office/drawing/2014/main" id="{9FA17064-41CB-1F41-95E2-EBB5ACE77444}"/>
              </a:ext>
            </a:extLst>
          </p:cNvPr>
          <p:cNvSpPr>
            <a:spLocks noGrp="1" noRot="1" noChangeAspect="1" noChangeArrowheads="1" noTextEdit="1"/>
          </p:cNvSpPr>
          <p:nvPr>
            <p:ph type="sldImg"/>
          </p:nvPr>
        </p:nvSpPr>
        <p:spPr>
          <a:ln/>
        </p:spPr>
      </p:sp>
      <p:sp>
        <p:nvSpPr>
          <p:cNvPr id="47107" name="Rectangle 3">
            <a:extLst>
              <a:ext uri="{FF2B5EF4-FFF2-40B4-BE49-F238E27FC236}">
                <a16:creationId xmlns:a16="http://schemas.microsoft.com/office/drawing/2014/main" id="{D9B5A409-3EC8-A842-83CB-50A6731834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a:extLst>
              <a:ext uri="{FF2B5EF4-FFF2-40B4-BE49-F238E27FC236}">
                <a16:creationId xmlns:a16="http://schemas.microsoft.com/office/drawing/2014/main" id="{E5785F8B-E2A1-C943-8DCE-1F68EF3FE9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22A54EE4-3297-8B4F-A542-D11BAA50CE23}" type="slidenum">
              <a:rPr lang="en-US" altLang="en-US" sz="1200" smtClean="0"/>
              <a:pPr/>
              <a:t>33</a:t>
            </a:fld>
            <a:endParaRPr lang="en-US" altLang="en-US" sz="1200"/>
          </a:p>
        </p:txBody>
      </p:sp>
      <p:sp>
        <p:nvSpPr>
          <p:cNvPr id="61442" name="Rectangle 2">
            <a:extLst>
              <a:ext uri="{FF2B5EF4-FFF2-40B4-BE49-F238E27FC236}">
                <a16:creationId xmlns:a16="http://schemas.microsoft.com/office/drawing/2014/main" id="{01CD7FCA-3D33-BA4C-A28E-58A0815DB178}"/>
              </a:ext>
            </a:extLst>
          </p:cNvPr>
          <p:cNvSpPr>
            <a:spLocks noGrp="1" noRot="1" noChangeAspect="1" noChangeArrowheads="1" noTextEdit="1"/>
          </p:cNvSpPr>
          <p:nvPr>
            <p:ph type="sldImg"/>
          </p:nvPr>
        </p:nvSpPr>
        <p:spPr>
          <a:ln/>
        </p:spPr>
      </p:sp>
      <p:sp>
        <p:nvSpPr>
          <p:cNvPr id="61443" name="Rectangle 3">
            <a:extLst>
              <a:ext uri="{FF2B5EF4-FFF2-40B4-BE49-F238E27FC236}">
                <a16:creationId xmlns:a16="http://schemas.microsoft.com/office/drawing/2014/main" id="{0774B70A-14D6-3D40-9B08-4E8864B5D3C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a:extLst>
              <a:ext uri="{FF2B5EF4-FFF2-40B4-BE49-F238E27FC236}">
                <a16:creationId xmlns:a16="http://schemas.microsoft.com/office/drawing/2014/main" id="{0D9430A0-F0A0-6F4F-9BD7-D62A203614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212F6519-59C5-5C4F-903F-F6A1A62F2856}" type="slidenum">
              <a:rPr lang="en-US" altLang="en-US" sz="1200" smtClean="0"/>
              <a:pPr/>
              <a:t>36</a:t>
            </a:fld>
            <a:endParaRPr lang="en-US" altLang="en-US" sz="1200"/>
          </a:p>
        </p:txBody>
      </p:sp>
      <p:sp>
        <p:nvSpPr>
          <p:cNvPr id="65538" name="Rectangle 2">
            <a:extLst>
              <a:ext uri="{FF2B5EF4-FFF2-40B4-BE49-F238E27FC236}">
                <a16:creationId xmlns:a16="http://schemas.microsoft.com/office/drawing/2014/main" id="{86BEF784-13E4-E943-B9B6-7D1E47B9DC0C}"/>
              </a:ext>
            </a:extLst>
          </p:cNvPr>
          <p:cNvSpPr>
            <a:spLocks noGrp="1" noRot="1" noChangeAspect="1" noChangeArrowheads="1" noTextEdit="1"/>
          </p:cNvSpPr>
          <p:nvPr>
            <p:ph type="sldImg"/>
          </p:nvPr>
        </p:nvSpPr>
        <p:spPr>
          <a:ln/>
        </p:spPr>
      </p:sp>
      <p:sp>
        <p:nvSpPr>
          <p:cNvPr id="65539" name="Rectangle 3">
            <a:extLst>
              <a:ext uri="{FF2B5EF4-FFF2-40B4-BE49-F238E27FC236}">
                <a16:creationId xmlns:a16="http://schemas.microsoft.com/office/drawing/2014/main" id="{4BD0C352-B8F3-6F45-A956-636CAD8406E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a:extLst>
              <a:ext uri="{FF2B5EF4-FFF2-40B4-BE49-F238E27FC236}">
                <a16:creationId xmlns:a16="http://schemas.microsoft.com/office/drawing/2014/main" id="{CEA75B24-36C5-404F-A690-2D540D1EC6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9DFF86BC-977E-E643-8393-F3E6CD28F9A0}" type="slidenum">
              <a:rPr lang="en-US" altLang="en-US" sz="1200" smtClean="0"/>
              <a:pPr/>
              <a:t>38</a:t>
            </a:fld>
            <a:endParaRPr lang="en-US" altLang="en-US" sz="1200"/>
          </a:p>
        </p:txBody>
      </p:sp>
      <p:sp>
        <p:nvSpPr>
          <p:cNvPr id="68610" name="Rectangle 2">
            <a:extLst>
              <a:ext uri="{FF2B5EF4-FFF2-40B4-BE49-F238E27FC236}">
                <a16:creationId xmlns:a16="http://schemas.microsoft.com/office/drawing/2014/main" id="{5558E75E-77F2-9B44-B825-8174C2D1FFB6}"/>
              </a:ext>
            </a:extLst>
          </p:cNvPr>
          <p:cNvSpPr>
            <a:spLocks noGrp="1" noRot="1" noChangeAspect="1" noChangeArrowheads="1" noTextEdit="1"/>
          </p:cNvSpPr>
          <p:nvPr>
            <p:ph type="sldImg"/>
          </p:nvPr>
        </p:nvSpPr>
        <p:spPr>
          <a:ln/>
        </p:spPr>
      </p:sp>
      <p:sp>
        <p:nvSpPr>
          <p:cNvPr id="68611" name="Rectangle 3">
            <a:extLst>
              <a:ext uri="{FF2B5EF4-FFF2-40B4-BE49-F238E27FC236}">
                <a16:creationId xmlns:a16="http://schemas.microsoft.com/office/drawing/2014/main" id="{CC985418-516E-0142-9F3C-955B6238C9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a:extLst>
              <a:ext uri="{FF2B5EF4-FFF2-40B4-BE49-F238E27FC236}">
                <a16:creationId xmlns:a16="http://schemas.microsoft.com/office/drawing/2014/main" id="{C53E5F18-4D6D-2441-AEB8-6E5888B9DB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DB0A4041-4EB3-5C4E-B87E-2A500BA64CE6}" type="slidenum">
              <a:rPr lang="en-US" altLang="en-US" sz="1200" smtClean="0"/>
              <a:pPr/>
              <a:t>4</a:t>
            </a:fld>
            <a:endParaRPr lang="en-US" altLang="en-US" sz="1200"/>
          </a:p>
        </p:txBody>
      </p:sp>
      <p:sp>
        <p:nvSpPr>
          <p:cNvPr id="20482" name="Rectangle 2">
            <a:extLst>
              <a:ext uri="{FF2B5EF4-FFF2-40B4-BE49-F238E27FC236}">
                <a16:creationId xmlns:a16="http://schemas.microsoft.com/office/drawing/2014/main" id="{D820A614-A4B5-E740-A2D1-7384FBB3C2AE}"/>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FBE385E8-C710-8348-A741-4902C8228C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3A89C625-BD8E-A142-8060-063E615582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B65918B1-89D8-F843-A5F8-74623482F5E3}" type="slidenum">
              <a:rPr lang="en-US" altLang="en-US" sz="1200" smtClean="0"/>
              <a:pPr/>
              <a:t>5</a:t>
            </a:fld>
            <a:endParaRPr lang="en-US" altLang="en-US" sz="1200"/>
          </a:p>
        </p:txBody>
      </p:sp>
      <p:sp>
        <p:nvSpPr>
          <p:cNvPr id="22530" name="Rectangle 2">
            <a:extLst>
              <a:ext uri="{FF2B5EF4-FFF2-40B4-BE49-F238E27FC236}">
                <a16:creationId xmlns:a16="http://schemas.microsoft.com/office/drawing/2014/main" id="{9519F9D7-1964-4B4A-829C-707415CF38DD}"/>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3A67FD15-7E0C-DF4A-9B37-DFEBA56D7A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13A60261-3583-7249-8D16-80B51C1C6B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31EE6A3F-5ED5-A140-AF0F-52EF2486A67A}" type="slidenum">
              <a:rPr lang="en-US" altLang="en-US" sz="1200" smtClean="0"/>
              <a:pPr/>
              <a:t>6</a:t>
            </a:fld>
            <a:endParaRPr lang="en-US" altLang="en-US" sz="1200"/>
          </a:p>
        </p:txBody>
      </p:sp>
      <p:sp>
        <p:nvSpPr>
          <p:cNvPr id="24578" name="Rectangle 2">
            <a:extLst>
              <a:ext uri="{FF2B5EF4-FFF2-40B4-BE49-F238E27FC236}">
                <a16:creationId xmlns:a16="http://schemas.microsoft.com/office/drawing/2014/main" id="{0CB1B5EF-CD27-FF44-AF18-F89550C923F2}"/>
              </a:ext>
            </a:extLst>
          </p:cNvPr>
          <p:cNvSpPr>
            <a:spLocks noGrp="1" noRot="1" noChangeAspect="1" noChangeArrowheads="1" noTextEdit="1"/>
          </p:cNvSpPr>
          <p:nvPr>
            <p:ph type="sldImg"/>
          </p:nvPr>
        </p:nvSpPr>
        <p:spPr>
          <a:ln/>
        </p:spPr>
      </p:sp>
      <p:sp>
        <p:nvSpPr>
          <p:cNvPr id="24579" name="Rectangle 3">
            <a:extLst>
              <a:ext uri="{FF2B5EF4-FFF2-40B4-BE49-F238E27FC236}">
                <a16:creationId xmlns:a16="http://schemas.microsoft.com/office/drawing/2014/main" id="{A752B139-BCDD-6049-8948-98710BFB2E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C0A863B9-2B5C-DD41-8008-6525E2AFBC0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D367BF95-0828-AF46-A5D6-7297B02FD5E3}" type="slidenum">
              <a:rPr lang="en-US" altLang="en-US" sz="1200" smtClean="0"/>
              <a:pPr/>
              <a:t>7</a:t>
            </a:fld>
            <a:endParaRPr lang="en-US" altLang="en-US" sz="1200"/>
          </a:p>
        </p:txBody>
      </p:sp>
      <p:sp>
        <p:nvSpPr>
          <p:cNvPr id="26626" name="Rectangle 2">
            <a:extLst>
              <a:ext uri="{FF2B5EF4-FFF2-40B4-BE49-F238E27FC236}">
                <a16:creationId xmlns:a16="http://schemas.microsoft.com/office/drawing/2014/main" id="{4300EADC-AB69-2641-9157-B926DEA3761F}"/>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404A4C6A-C199-F045-8E33-394987E832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1F185965-0204-EF4E-B284-D0021D868B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BBCD9FAA-46DF-9F42-A6FE-64876C550F27}" type="slidenum">
              <a:rPr lang="en-US" altLang="en-US" sz="1200" smtClean="0"/>
              <a:pPr/>
              <a:t>8</a:t>
            </a:fld>
            <a:endParaRPr lang="en-US" altLang="en-US" sz="1200"/>
          </a:p>
        </p:txBody>
      </p:sp>
      <p:sp>
        <p:nvSpPr>
          <p:cNvPr id="28674" name="Rectangle 2">
            <a:extLst>
              <a:ext uri="{FF2B5EF4-FFF2-40B4-BE49-F238E27FC236}">
                <a16:creationId xmlns:a16="http://schemas.microsoft.com/office/drawing/2014/main" id="{A9EB3EE2-BAC2-0D4E-B10D-03DAF4F43AE9}"/>
              </a:ext>
            </a:extLst>
          </p:cNvPr>
          <p:cNvSpPr>
            <a:spLocks noGrp="1" noRot="1" noChangeAspect="1" noChangeArrowheads="1" noTextEdit="1"/>
          </p:cNvSpPr>
          <p:nvPr>
            <p:ph type="sldImg"/>
          </p:nvPr>
        </p:nvSpPr>
        <p:spPr>
          <a:ln/>
        </p:spPr>
      </p:sp>
      <p:sp>
        <p:nvSpPr>
          <p:cNvPr id="28675" name="Rectangle 3">
            <a:extLst>
              <a:ext uri="{FF2B5EF4-FFF2-40B4-BE49-F238E27FC236}">
                <a16:creationId xmlns:a16="http://schemas.microsoft.com/office/drawing/2014/main" id="{3D98E6FA-FAB9-6041-881B-5D171E668C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79864AF2-6188-4948-8E02-9E6F1A7F7E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46244B9A-7645-C447-9DA7-3E3A476928C2}" type="slidenum">
              <a:rPr lang="en-US" altLang="en-US" sz="1200" smtClean="0"/>
              <a:pPr/>
              <a:t>9</a:t>
            </a:fld>
            <a:endParaRPr lang="en-US" altLang="en-US" sz="1200"/>
          </a:p>
        </p:txBody>
      </p:sp>
      <p:sp>
        <p:nvSpPr>
          <p:cNvPr id="30722" name="Rectangle 2">
            <a:extLst>
              <a:ext uri="{FF2B5EF4-FFF2-40B4-BE49-F238E27FC236}">
                <a16:creationId xmlns:a16="http://schemas.microsoft.com/office/drawing/2014/main" id="{B619A6F7-FE5B-054B-B902-8293211FC42F}"/>
              </a:ext>
            </a:extLst>
          </p:cNvPr>
          <p:cNvSpPr>
            <a:spLocks noGrp="1" noRot="1" noChangeAspect="1" noChangeArrowheads="1" noTextEdit="1"/>
          </p:cNvSpPr>
          <p:nvPr>
            <p:ph type="sldImg"/>
          </p:nvPr>
        </p:nvSpPr>
        <p:spPr>
          <a:ln/>
        </p:spPr>
      </p:sp>
      <p:sp>
        <p:nvSpPr>
          <p:cNvPr id="30723" name="Rectangle 3">
            <a:extLst>
              <a:ext uri="{FF2B5EF4-FFF2-40B4-BE49-F238E27FC236}">
                <a16:creationId xmlns:a16="http://schemas.microsoft.com/office/drawing/2014/main" id="{F9E1880C-89B1-7B49-B0E7-9421EE681AD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3B3B32A3-ADF1-744A-AB50-E4143A19E6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FF58C875-7341-B04B-A869-18444028F5CD}" type="slidenum">
              <a:rPr lang="en-US" altLang="en-US" sz="1200" smtClean="0"/>
              <a:pPr/>
              <a:t>10</a:t>
            </a:fld>
            <a:endParaRPr lang="en-US" altLang="en-US" sz="1200"/>
          </a:p>
        </p:txBody>
      </p:sp>
      <p:sp>
        <p:nvSpPr>
          <p:cNvPr id="32770" name="Rectangle 2">
            <a:extLst>
              <a:ext uri="{FF2B5EF4-FFF2-40B4-BE49-F238E27FC236}">
                <a16:creationId xmlns:a16="http://schemas.microsoft.com/office/drawing/2014/main" id="{A01B5BC0-09AF-6B4D-BA23-FCDDE234DDBB}"/>
              </a:ext>
            </a:extLst>
          </p:cNvPr>
          <p:cNvSpPr>
            <a:spLocks noGrp="1" noRot="1" noChangeAspect="1" noChangeArrowheads="1" noTextEdit="1"/>
          </p:cNvSpPr>
          <p:nvPr>
            <p:ph type="sldImg"/>
          </p:nvPr>
        </p:nvSpPr>
        <p:spPr>
          <a:ln/>
        </p:spPr>
      </p:sp>
      <p:sp>
        <p:nvSpPr>
          <p:cNvPr id="32771" name="Rectangle 3">
            <a:extLst>
              <a:ext uri="{FF2B5EF4-FFF2-40B4-BE49-F238E27FC236}">
                <a16:creationId xmlns:a16="http://schemas.microsoft.com/office/drawing/2014/main" id="{DF50727F-624B-004C-A8AF-F13EF272D83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a:extLst>
              <a:ext uri="{FF2B5EF4-FFF2-40B4-BE49-F238E27FC236}">
                <a16:creationId xmlns:a16="http://schemas.microsoft.com/office/drawing/2014/main" id="{01FF9E97-1865-5148-8FED-B6AE8E240F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2" charset="0"/>
              </a:defRPr>
            </a:lvl1pPr>
            <a:lvl2pPr marL="742950" indent="-285750">
              <a:defRPr sz="2400">
                <a:solidFill>
                  <a:schemeClr val="tx1"/>
                </a:solidFill>
                <a:latin typeface="Times" pitchFamily="2" charset="0"/>
              </a:defRPr>
            </a:lvl2pPr>
            <a:lvl3pPr marL="1143000" indent="-228600">
              <a:defRPr sz="2400">
                <a:solidFill>
                  <a:schemeClr val="tx1"/>
                </a:solidFill>
                <a:latin typeface="Times" pitchFamily="2" charset="0"/>
              </a:defRPr>
            </a:lvl3pPr>
            <a:lvl4pPr marL="1600200" indent="-228600">
              <a:defRPr sz="2400">
                <a:solidFill>
                  <a:schemeClr val="tx1"/>
                </a:solidFill>
                <a:latin typeface="Times" pitchFamily="2" charset="0"/>
              </a:defRPr>
            </a:lvl4pPr>
            <a:lvl5pPr marL="2057400" indent="-228600">
              <a:defRPr sz="2400">
                <a:solidFill>
                  <a:schemeClr val="tx1"/>
                </a:solidFill>
                <a:latin typeface="Times" pitchFamily="2" charset="0"/>
              </a:defRPr>
            </a:lvl5pPr>
            <a:lvl6pPr marL="2514600" indent="-228600" eaLnBrk="0" fontAlgn="base" hangingPunct="0">
              <a:spcBef>
                <a:spcPct val="0"/>
              </a:spcBef>
              <a:spcAft>
                <a:spcPct val="0"/>
              </a:spcAft>
              <a:defRPr sz="2400">
                <a:solidFill>
                  <a:schemeClr val="tx1"/>
                </a:solidFill>
                <a:latin typeface="Times" pitchFamily="2" charset="0"/>
              </a:defRPr>
            </a:lvl6pPr>
            <a:lvl7pPr marL="2971800" indent="-228600" eaLnBrk="0" fontAlgn="base" hangingPunct="0">
              <a:spcBef>
                <a:spcPct val="0"/>
              </a:spcBef>
              <a:spcAft>
                <a:spcPct val="0"/>
              </a:spcAft>
              <a:defRPr sz="2400">
                <a:solidFill>
                  <a:schemeClr val="tx1"/>
                </a:solidFill>
                <a:latin typeface="Times" pitchFamily="2" charset="0"/>
              </a:defRPr>
            </a:lvl7pPr>
            <a:lvl8pPr marL="3429000" indent="-228600" eaLnBrk="0" fontAlgn="base" hangingPunct="0">
              <a:spcBef>
                <a:spcPct val="0"/>
              </a:spcBef>
              <a:spcAft>
                <a:spcPct val="0"/>
              </a:spcAft>
              <a:defRPr sz="2400">
                <a:solidFill>
                  <a:schemeClr val="tx1"/>
                </a:solidFill>
                <a:latin typeface="Times" pitchFamily="2" charset="0"/>
              </a:defRPr>
            </a:lvl8pPr>
            <a:lvl9pPr marL="3886200" indent="-228600" eaLnBrk="0" fontAlgn="base" hangingPunct="0">
              <a:spcBef>
                <a:spcPct val="0"/>
              </a:spcBef>
              <a:spcAft>
                <a:spcPct val="0"/>
              </a:spcAft>
              <a:defRPr sz="2400">
                <a:solidFill>
                  <a:schemeClr val="tx1"/>
                </a:solidFill>
                <a:latin typeface="Times" pitchFamily="2" charset="0"/>
              </a:defRPr>
            </a:lvl9pPr>
          </a:lstStyle>
          <a:p>
            <a:fld id="{44AE6E5B-5C27-7B4F-9509-AF49EAC13958}" type="slidenum">
              <a:rPr lang="en-US" altLang="en-US" sz="1200" smtClean="0"/>
              <a:pPr/>
              <a:t>11</a:t>
            </a:fld>
            <a:endParaRPr lang="en-US" altLang="en-US" sz="1200"/>
          </a:p>
        </p:txBody>
      </p:sp>
      <p:sp>
        <p:nvSpPr>
          <p:cNvPr id="34818" name="Rectangle 2">
            <a:extLst>
              <a:ext uri="{FF2B5EF4-FFF2-40B4-BE49-F238E27FC236}">
                <a16:creationId xmlns:a16="http://schemas.microsoft.com/office/drawing/2014/main" id="{6D9144AD-B3B1-524F-9217-A5F1D407E043}"/>
              </a:ext>
            </a:extLst>
          </p:cNvPr>
          <p:cNvSpPr>
            <a:spLocks noGrp="1" noRot="1" noChangeAspect="1" noChangeArrowheads="1" noTextEdit="1"/>
          </p:cNvSpPr>
          <p:nvPr>
            <p:ph type="sldImg"/>
          </p:nvPr>
        </p:nvSpPr>
        <p:spPr>
          <a:ln/>
        </p:spPr>
      </p:sp>
      <p:sp>
        <p:nvSpPr>
          <p:cNvPr id="34819" name="Rectangle 3">
            <a:extLst>
              <a:ext uri="{FF2B5EF4-FFF2-40B4-BE49-F238E27FC236}">
                <a16:creationId xmlns:a16="http://schemas.microsoft.com/office/drawing/2014/main" id="{748197C1-9F16-AE4F-81A4-32B206ED97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C7F2677-09DF-7A48-BAA1-32A44AEB5EA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C63D933-F6C1-014D-8946-63B89EE6B0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A1CED87-C759-D14B-A273-6F6FC97F0494}"/>
              </a:ext>
            </a:extLst>
          </p:cNvPr>
          <p:cNvSpPr>
            <a:spLocks noGrp="1" noChangeArrowheads="1"/>
          </p:cNvSpPr>
          <p:nvPr>
            <p:ph type="sldNum" sz="quarter" idx="12"/>
          </p:nvPr>
        </p:nvSpPr>
        <p:spPr>
          <a:ln/>
        </p:spPr>
        <p:txBody>
          <a:bodyPr/>
          <a:lstStyle>
            <a:lvl1pPr>
              <a:defRPr/>
            </a:lvl1pPr>
          </a:lstStyle>
          <a:p>
            <a:pPr>
              <a:defRPr/>
            </a:pPr>
            <a:fld id="{B9C64651-2E32-024C-8325-0F4EA0E8582B}" type="slidenum">
              <a:rPr lang="en-US" altLang="en-US"/>
              <a:pPr>
                <a:defRPr/>
              </a:pPr>
              <a:t>‹#›</a:t>
            </a:fld>
            <a:endParaRPr lang="en-US" altLang="en-US"/>
          </a:p>
        </p:txBody>
      </p:sp>
    </p:spTree>
    <p:extLst>
      <p:ext uri="{BB962C8B-B14F-4D97-AF65-F5344CB8AC3E}">
        <p14:creationId xmlns:p14="http://schemas.microsoft.com/office/powerpoint/2010/main" val="990031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A12450B-4BD8-0844-AB8B-B4A330FA9AE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F540B7-DBE8-0646-8907-A424104A5D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09BB0DE-5AA3-574B-B7FD-2165AB6D93F5}"/>
              </a:ext>
            </a:extLst>
          </p:cNvPr>
          <p:cNvSpPr>
            <a:spLocks noGrp="1" noChangeArrowheads="1"/>
          </p:cNvSpPr>
          <p:nvPr>
            <p:ph type="sldNum" sz="quarter" idx="12"/>
          </p:nvPr>
        </p:nvSpPr>
        <p:spPr>
          <a:ln/>
        </p:spPr>
        <p:txBody>
          <a:bodyPr/>
          <a:lstStyle>
            <a:lvl1pPr>
              <a:defRPr/>
            </a:lvl1pPr>
          </a:lstStyle>
          <a:p>
            <a:pPr>
              <a:defRPr/>
            </a:pPr>
            <a:fld id="{275042F6-CD71-CD42-B658-3D45BC3A3A2D}" type="slidenum">
              <a:rPr lang="en-US" altLang="en-US"/>
              <a:pPr>
                <a:defRPr/>
              </a:pPr>
              <a:t>‹#›</a:t>
            </a:fld>
            <a:endParaRPr lang="en-US" altLang="en-US"/>
          </a:p>
        </p:txBody>
      </p:sp>
    </p:spTree>
    <p:extLst>
      <p:ext uri="{BB962C8B-B14F-4D97-AF65-F5344CB8AC3E}">
        <p14:creationId xmlns:p14="http://schemas.microsoft.com/office/powerpoint/2010/main" val="378649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3749B97-638F-064F-B22F-F45991B890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F14A516-6F18-FA47-B935-B014110C55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5CC8AF5-EAE4-024A-9136-8016B60A9E39}"/>
              </a:ext>
            </a:extLst>
          </p:cNvPr>
          <p:cNvSpPr>
            <a:spLocks noGrp="1" noChangeArrowheads="1"/>
          </p:cNvSpPr>
          <p:nvPr>
            <p:ph type="sldNum" sz="quarter" idx="12"/>
          </p:nvPr>
        </p:nvSpPr>
        <p:spPr>
          <a:ln/>
        </p:spPr>
        <p:txBody>
          <a:bodyPr/>
          <a:lstStyle>
            <a:lvl1pPr>
              <a:defRPr/>
            </a:lvl1pPr>
          </a:lstStyle>
          <a:p>
            <a:pPr>
              <a:defRPr/>
            </a:pPr>
            <a:fld id="{C85AD961-D108-C840-8689-324C7E9C0482}" type="slidenum">
              <a:rPr lang="en-US" altLang="en-US"/>
              <a:pPr>
                <a:defRPr/>
              </a:pPr>
              <a:t>‹#›</a:t>
            </a:fld>
            <a:endParaRPr lang="en-US" altLang="en-US"/>
          </a:p>
        </p:txBody>
      </p:sp>
    </p:spTree>
    <p:extLst>
      <p:ext uri="{BB962C8B-B14F-4D97-AF65-F5344CB8AC3E}">
        <p14:creationId xmlns:p14="http://schemas.microsoft.com/office/powerpoint/2010/main" val="3600064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pPr lvl="0"/>
            <a:r>
              <a:rPr lang="en-US" noProof="0"/>
              <a:t>Click icon to add online image</a:t>
            </a:r>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B8ACBCB-98B7-9648-BC32-DF91CED89E9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CAE5D5B-FFCE-2045-B4A4-A802F389D33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7B25085-EAAE-F24C-8D6B-1BD37549C498}"/>
              </a:ext>
            </a:extLst>
          </p:cNvPr>
          <p:cNvSpPr>
            <a:spLocks noGrp="1" noChangeArrowheads="1"/>
          </p:cNvSpPr>
          <p:nvPr>
            <p:ph type="sldNum" sz="quarter" idx="12"/>
          </p:nvPr>
        </p:nvSpPr>
        <p:spPr>
          <a:ln/>
        </p:spPr>
        <p:txBody>
          <a:bodyPr/>
          <a:lstStyle>
            <a:lvl1pPr>
              <a:defRPr/>
            </a:lvl1pPr>
          </a:lstStyle>
          <a:p>
            <a:pPr>
              <a:defRPr/>
            </a:pPr>
            <a:fld id="{0BAE5E7E-5700-9F4B-BB6E-2BE129F2B6AB}" type="slidenum">
              <a:rPr lang="en-US" altLang="en-US"/>
              <a:pPr>
                <a:defRPr/>
              </a:pPr>
              <a:t>‹#›</a:t>
            </a:fld>
            <a:endParaRPr lang="en-US" altLang="en-US"/>
          </a:p>
        </p:txBody>
      </p:sp>
    </p:spTree>
    <p:extLst>
      <p:ext uri="{BB962C8B-B14F-4D97-AF65-F5344CB8AC3E}">
        <p14:creationId xmlns:p14="http://schemas.microsoft.com/office/powerpoint/2010/main" val="1264847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B99678-C966-1B44-98DE-8F269CBCF7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9A76ABC-95B9-544A-9902-F8CF83ADE2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CDBC2D9-87E1-8E48-A624-E69DF433F26D}"/>
              </a:ext>
            </a:extLst>
          </p:cNvPr>
          <p:cNvSpPr>
            <a:spLocks noGrp="1" noChangeArrowheads="1"/>
          </p:cNvSpPr>
          <p:nvPr>
            <p:ph type="sldNum" sz="quarter" idx="12"/>
          </p:nvPr>
        </p:nvSpPr>
        <p:spPr>
          <a:ln/>
        </p:spPr>
        <p:txBody>
          <a:bodyPr/>
          <a:lstStyle>
            <a:lvl1pPr>
              <a:defRPr/>
            </a:lvl1pPr>
          </a:lstStyle>
          <a:p>
            <a:pPr>
              <a:defRPr/>
            </a:pPr>
            <a:fld id="{61A0534F-056D-3740-8280-6A7CA9EB07FC}" type="slidenum">
              <a:rPr lang="en-US" altLang="en-US"/>
              <a:pPr>
                <a:defRPr/>
              </a:pPr>
              <a:t>‹#›</a:t>
            </a:fld>
            <a:endParaRPr lang="en-US" altLang="en-US"/>
          </a:p>
        </p:txBody>
      </p:sp>
    </p:spTree>
    <p:extLst>
      <p:ext uri="{BB962C8B-B14F-4D97-AF65-F5344CB8AC3E}">
        <p14:creationId xmlns:p14="http://schemas.microsoft.com/office/powerpoint/2010/main" val="267159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A8F67B2-251B-D041-94DF-3679F835FAC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D9FC5A6-4AAB-AD48-90C5-AAC4DAE1E1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4A311A4-4A24-CE45-8DA7-49D1EEF6956D}"/>
              </a:ext>
            </a:extLst>
          </p:cNvPr>
          <p:cNvSpPr>
            <a:spLocks noGrp="1" noChangeArrowheads="1"/>
          </p:cNvSpPr>
          <p:nvPr>
            <p:ph type="sldNum" sz="quarter" idx="12"/>
          </p:nvPr>
        </p:nvSpPr>
        <p:spPr>
          <a:ln/>
        </p:spPr>
        <p:txBody>
          <a:bodyPr/>
          <a:lstStyle>
            <a:lvl1pPr>
              <a:defRPr/>
            </a:lvl1pPr>
          </a:lstStyle>
          <a:p>
            <a:pPr>
              <a:defRPr/>
            </a:pPr>
            <a:fld id="{B8EB5A25-760C-5847-8596-6E297B0E0FC7}" type="slidenum">
              <a:rPr lang="en-US" altLang="en-US"/>
              <a:pPr>
                <a:defRPr/>
              </a:pPr>
              <a:t>‹#›</a:t>
            </a:fld>
            <a:endParaRPr lang="en-US" altLang="en-US"/>
          </a:p>
        </p:txBody>
      </p:sp>
    </p:spTree>
    <p:extLst>
      <p:ext uri="{BB962C8B-B14F-4D97-AF65-F5344CB8AC3E}">
        <p14:creationId xmlns:p14="http://schemas.microsoft.com/office/powerpoint/2010/main" val="420383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D274A40-2706-514C-AF84-A7AC566EBE8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8A9D7D8-050E-DD44-9F6C-AEF85C4AE7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6679303-E96B-3D47-B95C-450E05AF409A}"/>
              </a:ext>
            </a:extLst>
          </p:cNvPr>
          <p:cNvSpPr>
            <a:spLocks noGrp="1" noChangeArrowheads="1"/>
          </p:cNvSpPr>
          <p:nvPr>
            <p:ph type="sldNum" sz="quarter" idx="12"/>
          </p:nvPr>
        </p:nvSpPr>
        <p:spPr>
          <a:ln/>
        </p:spPr>
        <p:txBody>
          <a:bodyPr/>
          <a:lstStyle>
            <a:lvl1pPr>
              <a:defRPr/>
            </a:lvl1pPr>
          </a:lstStyle>
          <a:p>
            <a:pPr>
              <a:defRPr/>
            </a:pPr>
            <a:fld id="{619AF64F-3A54-5849-BF6F-B075BA558B1D}" type="slidenum">
              <a:rPr lang="en-US" altLang="en-US"/>
              <a:pPr>
                <a:defRPr/>
              </a:pPr>
              <a:t>‹#›</a:t>
            </a:fld>
            <a:endParaRPr lang="en-US" altLang="en-US"/>
          </a:p>
        </p:txBody>
      </p:sp>
    </p:spTree>
    <p:extLst>
      <p:ext uri="{BB962C8B-B14F-4D97-AF65-F5344CB8AC3E}">
        <p14:creationId xmlns:p14="http://schemas.microsoft.com/office/powerpoint/2010/main" val="249136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FC3B811-CD6B-0940-9EAB-08D094279CE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93485ED-A059-9045-BE03-45EC96AC9F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C5318F8-270E-1145-8DCA-48A69579E144}"/>
              </a:ext>
            </a:extLst>
          </p:cNvPr>
          <p:cNvSpPr>
            <a:spLocks noGrp="1" noChangeArrowheads="1"/>
          </p:cNvSpPr>
          <p:nvPr>
            <p:ph type="sldNum" sz="quarter" idx="12"/>
          </p:nvPr>
        </p:nvSpPr>
        <p:spPr>
          <a:ln/>
        </p:spPr>
        <p:txBody>
          <a:bodyPr/>
          <a:lstStyle>
            <a:lvl1pPr>
              <a:defRPr/>
            </a:lvl1pPr>
          </a:lstStyle>
          <a:p>
            <a:pPr>
              <a:defRPr/>
            </a:pPr>
            <a:fld id="{A55F914B-D560-B04F-8957-5477DAE7A511}" type="slidenum">
              <a:rPr lang="en-US" altLang="en-US"/>
              <a:pPr>
                <a:defRPr/>
              </a:pPr>
              <a:t>‹#›</a:t>
            </a:fld>
            <a:endParaRPr lang="en-US" altLang="en-US"/>
          </a:p>
        </p:txBody>
      </p:sp>
    </p:spTree>
    <p:extLst>
      <p:ext uri="{BB962C8B-B14F-4D97-AF65-F5344CB8AC3E}">
        <p14:creationId xmlns:p14="http://schemas.microsoft.com/office/powerpoint/2010/main" val="49795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C8538D0-928D-ED43-B8B0-522C0B76FBF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38965F7-FE09-E241-A2EF-E5BCDB1A97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8FC94D5-FCAB-D042-9242-31D65116DC12}"/>
              </a:ext>
            </a:extLst>
          </p:cNvPr>
          <p:cNvSpPr>
            <a:spLocks noGrp="1" noChangeArrowheads="1"/>
          </p:cNvSpPr>
          <p:nvPr>
            <p:ph type="sldNum" sz="quarter" idx="12"/>
          </p:nvPr>
        </p:nvSpPr>
        <p:spPr>
          <a:ln/>
        </p:spPr>
        <p:txBody>
          <a:bodyPr/>
          <a:lstStyle>
            <a:lvl1pPr>
              <a:defRPr/>
            </a:lvl1pPr>
          </a:lstStyle>
          <a:p>
            <a:pPr>
              <a:defRPr/>
            </a:pPr>
            <a:fld id="{468FFB39-E693-E548-AD6E-3D65E5DAA5FC}" type="slidenum">
              <a:rPr lang="en-US" altLang="en-US"/>
              <a:pPr>
                <a:defRPr/>
              </a:pPr>
              <a:t>‹#›</a:t>
            </a:fld>
            <a:endParaRPr lang="en-US" altLang="en-US"/>
          </a:p>
        </p:txBody>
      </p:sp>
    </p:spTree>
    <p:extLst>
      <p:ext uri="{BB962C8B-B14F-4D97-AF65-F5344CB8AC3E}">
        <p14:creationId xmlns:p14="http://schemas.microsoft.com/office/powerpoint/2010/main" val="1959217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4999E84-69D9-A447-84C7-AEEA076BD1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BD88EE99-0B37-E94B-9CFE-B8F2202C1C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AAE6010-C634-314D-A392-BA129649217E}"/>
              </a:ext>
            </a:extLst>
          </p:cNvPr>
          <p:cNvSpPr>
            <a:spLocks noGrp="1" noChangeArrowheads="1"/>
          </p:cNvSpPr>
          <p:nvPr>
            <p:ph type="sldNum" sz="quarter" idx="12"/>
          </p:nvPr>
        </p:nvSpPr>
        <p:spPr>
          <a:ln/>
        </p:spPr>
        <p:txBody>
          <a:bodyPr/>
          <a:lstStyle>
            <a:lvl1pPr>
              <a:defRPr/>
            </a:lvl1pPr>
          </a:lstStyle>
          <a:p>
            <a:pPr>
              <a:defRPr/>
            </a:pPr>
            <a:fld id="{100B1D04-FFA3-8349-A122-478016C92917}" type="slidenum">
              <a:rPr lang="en-US" altLang="en-US"/>
              <a:pPr>
                <a:defRPr/>
              </a:pPr>
              <a:t>‹#›</a:t>
            </a:fld>
            <a:endParaRPr lang="en-US" altLang="en-US"/>
          </a:p>
        </p:txBody>
      </p:sp>
    </p:spTree>
    <p:extLst>
      <p:ext uri="{BB962C8B-B14F-4D97-AF65-F5344CB8AC3E}">
        <p14:creationId xmlns:p14="http://schemas.microsoft.com/office/powerpoint/2010/main" val="543457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8FE08DC-3B02-E84D-B04A-9430C2FD698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93EF4BC-D5A4-2445-9285-2A11649D37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5D3504E-9D74-E843-8C43-6AEA29C6FF55}"/>
              </a:ext>
            </a:extLst>
          </p:cNvPr>
          <p:cNvSpPr>
            <a:spLocks noGrp="1" noChangeArrowheads="1"/>
          </p:cNvSpPr>
          <p:nvPr>
            <p:ph type="sldNum" sz="quarter" idx="12"/>
          </p:nvPr>
        </p:nvSpPr>
        <p:spPr>
          <a:ln/>
        </p:spPr>
        <p:txBody>
          <a:bodyPr/>
          <a:lstStyle>
            <a:lvl1pPr>
              <a:defRPr/>
            </a:lvl1pPr>
          </a:lstStyle>
          <a:p>
            <a:pPr>
              <a:defRPr/>
            </a:pPr>
            <a:fld id="{D69104B2-9F17-9D42-A21D-60AE5DE64E1D}" type="slidenum">
              <a:rPr lang="en-US" altLang="en-US"/>
              <a:pPr>
                <a:defRPr/>
              </a:pPr>
              <a:t>‹#›</a:t>
            </a:fld>
            <a:endParaRPr lang="en-US" altLang="en-US"/>
          </a:p>
        </p:txBody>
      </p:sp>
    </p:spTree>
    <p:extLst>
      <p:ext uri="{BB962C8B-B14F-4D97-AF65-F5344CB8AC3E}">
        <p14:creationId xmlns:p14="http://schemas.microsoft.com/office/powerpoint/2010/main" val="3330917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E280A6B-623F-D041-87AD-0CC99D2DF7A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832266E-3A71-6046-A02F-77DBD608E6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C156556-EE59-6F4D-B734-529045B4E339}"/>
              </a:ext>
            </a:extLst>
          </p:cNvPr>
          <p:cNvSpPr>
            <a:spLocks noGrp="1" noChangeArrowheads="1"/>
          </p:cNvSpPr>
          <p:nvPr>
            <p:ph type="sldNum" sz="quarter" idx="12"/>
          </p:nvPr>
        </p:nvSpPr>
        <p:spPr>
          <a:ln/>
        </p:spPr>
        <p:txBody>
          <a:bodyPr/>
          <a:lstStyle>
            <a:lvl1pPr>
              <a:defRPr/>
            </a:lvl1pPr>
          </a:lstStyle>
          <a:p>
            <a:pPr>
              <a:defRPr/>
            </a:pPr>
            <a:fld id="{7801D61E-BA66-E349-A455-87B574D9F211}" type="slidenum">
              <a:rPr lang="en-US" altLang="en-US"/>
              <a:pPr>
                <a:defRPr/>
              </a:pPr>
              <a:t>‹#›</a:t>
            </a:fld>
            <a:endParaRPr lang="en-US" altLang="en-US"/>
          </a:p>
        </p:txBody>
      </p:sp>
    </p:spTree>
    <p:extLst>
      <p:ext uri="{BB962C8B-B14F-4D97-AF65-F5344CB8AC3E}">
        <p14:creationId xmlns:p14="http://schemas.microsoft.com/office/powerpoint/2010/main" val="259620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3F7BCD-3171-A049-A2ED-F298DD6D6F1B}"/>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6D8CBEC-C24A-BC42-85A2-8AC893678DFD}"/>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38C4484-48E7-1B49-9789-18B62F7E112A}"/>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a:defRPr>
            </a:lvl1pPr>
          </a:lstStyle>
          <a:p>
            <a:pPr>
              <a:defRPr/>
            </a:pPr>
            <a:endParaRPr lang="en-US"/>
          </a:p>
        </p:txBody>
      </p:sp>
      <p:sp>
        <p:nvSpPr>
          <p:cNvPr id="1029" name="Rectangle 5">
            <a:extLst>
              <a:ext uri="{FF2B5EF4-FFF2-40B4-BE49-F238E27FC236}">
                <a16:creationId xmlns:a16="http://schemas.microsoft.com/office/drawing/2014/main" id="{87E28618-52C7-3047-A70D-82A18AC73728}"/>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a:defRPr>
            </a:lvl1pPr>
          </a:lstStyle>
          <a:p>
            <a:pPr>
              <a:defRPr/>
            </a:pPr>
            <a:endParaRPr lang="en-US"/>
          </a:p>
        </p:txBody>
      </p:sp>
      <p:sp>
        <p:nvSpPr>
          <p:cNvPr id="1030" name="Rectangle 6">
            <a:extLst>
              <a:ext uri="{FF2B5EF4-FFF2-40B4-BE49-F238E27FC236}">
                <a16:creationId xmlns:a16="http://schemas.microsoft.com/office/drawing/2014/main" id="{5A31FEBC-516B-A147-847D-7EC1BE67E120}"/>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EC87FAA-FCB1-734A-857C-D5CED835628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a:defRPr>
      </a:lvl2pPr>
      <a:lvl3pPr algn="ctr" rtl="0" eaLnBrk="1" fontAlgn="base" hangingPunct="1">
        <a:spcBef>
          <a:spcPct val="0"/>
        </a:spcBef>
        <a:spcAft>
          <a:spcPct val="0"/>
        </a:spcAft>
        <a:defRPr sz="4400">
          <a:solidFill>
            <a:schemeClr val="tx2"/>
          </a:solidFill>
          <a:latin typeface="Times"/>
        </a:defRPr>
      </a:lvl3pPr>
      <a:lvl4pPr algn="ctr" rtl="0" eaLnBrk="1" fontAlgn="base" hangingPunct="1">
        <a:spcBef>
          <a:spcPct val="0"/>
        </a:spcBef>
        <a:spcAft>
          <a:spcPct val="0"/>
        </a:spcAft>
        <a:defRPr sz="4400">
          <a:solidFill>
            <a:schemeClr val="tx2"/>
          </a:solidFill>
          <a:latin typeface="Times"/>
        </a:defRPr>
      </a:lvl4pPr>
      <a:lvl5pPr algn="ctr" rtl="0" eaLnBrk="1" fontAlgn="base" hangingPunct="1">
        <a:spcBef>
          <a:spcPct val="0"/>
        </a:spcBef>
        <a:spcAft>
          <a:spcPct val="0"/>
        </a:spcAft>
        <a:defRPr sz="4400">
          <a:solidFill>
            <a:schemeClr val="tx2"/>
          </a:solidFill>
          <a:latin typeface="Times"/>
        </a:defRPr>
      </a:lvl5pPr>
      <a:lvl6pPr marL="457200" algn="ctr" rtl="0" eaLnBrk="1" fontAlgn="base" hangingPunct="1">
        <a:spcBef>
          <a:spcPct val="0"/>
        </a:spcBef>
        <a:spcAft>
          <a:spcPct val="0"/>
        </a:spcAft>
        <a:defRPr sz="4400">
          <a:solidFill>
            <a:schemeClr val="tx2"/>
          </a:solidFill>
          <a:latin typeface="Times"/>
        </a:defRPr>
      </a:lvl6pPr>
      <a:lvl7pPr marL="914400" algn="ctr" rtl="0" eaLnBrk="1" fontAlgn="base" hangingPunct="1">
        <a:spcBef>
          <a:spcPct val="0"/>
        </a:spcBef>
        <a:spcAft>
          <a:spcPct val="0"/>
        </a:spcAft>
        <a:defRPr sz="4400">
          <a:solidFill>
            <a:schemeClr val="tx2"/>
          </a:solidFill>
          <a:latin typeface="Times"/>
        </a:defRPr>
      </a:lvl7pPr>
      <a:lvl8pPr marL="1371600" algn="ctr" rtl="0" eaLnBrk="1" fontAlgn="base" hangingPunct="1">
        <a:spcBef>
          <a:spcPct val="0"/>
        </a:spcBef>
        <a:spcAft>
          <a:spcPct val="0"/>
        </a:spcAft>
        <a:defRPr sz="4400">
          <a:solidFill>
            <a:schemeClr val="tx2"/>
          </a:solidFill>
          <a:latin typeface="Times"/>
        </a:defRPr>
      </a:lvl8pPr>
      <a:lvl9pPr marL="1828800" algn="ctr" rtl="0" eaLnBrk="1" fontAlgn="base" hangingPunct="1">
        <a:spcBef>
          <a:spcPct val="0"/>
        </a:spcBef>
        <a:spcAft>
          <a:spcPct val="0"/>
        </a:spcAft>
        <a:defRPr sz="4400">
          <a:solidFill>
            <a:schemeClr val="tx2"/>
          </a:solidFill>
          <a:latin typeface="Times"/>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Jordans%20Queen%20Rania%20on%20Arab%20women.mo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hyperlink" Target="See%20what%20Arab%20women%20are%20up%20to...%20YOUTUBE%20EXCLUSIVE.m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Saudi%20Women.mo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WomensRole2.mov" TargetMode="External"/><Relationship Id="rId1" Type="http://schemas.microsoft.com/office/2007/relationships/media" Target="WomensRole2.mov" TargetMode="External"/><Relationship Id="rId4" Type="http://schemas.openxmlformats.org/officeDocument/2006/relationships/image" Target="../media/image2.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ijab.m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Umm%20Kulthum.mov"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5">
            <a:extLst>
              <a:ext uri="{FF2B5EF4-FFF2-40B4-BE49-F238E27FC236}">
                <a16:creationId xmlns:a16="http://schemas.microsoft.com/office/drawing/2014/main" id="{4FC068D9-6578-E74B-B751-886E1A7AE0B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20348B10-445D-AE48-9E4E-8E8B5ACEAD7C}" type="slidenum">
              <a:rPr lang="en-US" altLang="en-US" sz="1400" smtClean="0"/>
              <a:pPr>
                <a:spcBef>
                  <a:spcPct val="0"/>
                </a:spcBef>
                <a:buFontTx/>
                <a:buNone/>
              </a:pPr>
              <a:t>1</a:t>
            </a:fld>
            <a:endParaRPr lang="en-US" altLang="en-US" sz="1400"/>
          </a:p>
        </p:txBody>
      </p:sp>
      <p:sp>
        <p:nvSpPr>
          <p:cNvPr id="51202" name="Rectangle 2">
            <a:extLst>
              <a:ext uri="{FF2B5EF4-FFF2-40B4-BE49-F238E27FC236}">
                <a16:creationId xmlns:a16="http://schemas.microsoft.com/office/drawing/2014/main" id="{7EC9ADD0-9304-364E-9B58-0BC92B1B3A53}"/>
              </a:ext>
            </a:extLst>
          </p:cNvPr>
          <p:cNvSpPr>
            <a:spLocks noGrp="1" noChangeArrowheads="1"/>
          </p:cNvSpPr>
          <p:nvPr>
            <p:ph type="ctrTitle"/>
          </p:nvPr>
        </p:nvSpPr>
        <p:spPr>
          <a:xfrm>
            <a:off x="685800" y="2286000"/>
            <a:ext cx="7772400" cy="1143000"/>
          </a:xfrm>
        </p:spPr>
        <p:txBody>
          <a:bodyPr/>
          <a:lstStyle/>
          <a:p>
            <a:pPr>
              <a:defRPr/>
            </a:pPr>
            <a:r>
              <a:rPr lang="en-US">
                <a:effectLst>
                  <a:outerShdw blurRad="38100" dist="38100" dir="2700000" algn="tl">
                    <a:srgbClr val="FFFFFF"/>
                  </a:outerShdw>
                </a:effectLst>
              </a:rPr>
              <a:t>Arab Women</a:t>
            </a:r>
            <a:endParaRPr lang="en-US"/>
          </a:p>
        </p:txBody>
      </p:sp>
      <p:sp>
        <p:nvSpPr>
          <p:cNvPr id="15363" name="Rectangle 3">
            <a:extLst>
              <a:ext uri="{FF2B5EF4-FFF2-40B4-BE49-F238E27FC236}">
                <a16:creationId xmlns:a16="http://schemas.microsoft.com/office/drawing/2014/main" id="{FC5822BC-F396-AD40-AF14-0889ABBE31B8}"/>
              </a:ext>
            </a:extLst>
          </p:cNvPr>
          <p:cNvSpPr>
            <a:spLocks noGrp="1" noChangeArrowheads="1"/>
          </p:cNvSpPr>
          <p:nvPr>
            <p:ph type="subTitle" idx="1"/>
          </p:nvPr>
        </p:nvSpPr>
        <p:spPr>
          <a:xfrm>
            <a:off x="1104900" y="3733800"/>
            <a:ext cx="6934200" cy="1752600"/>
          </a:xfrm>
        </p:spPr>
        <p:txBody>
          <a:bodyPr/>
          <a:lstStyle/>
          <a:p>
            <a:r>
              <a:rPr lang="en-US" altLang="en-US"/>
              <a:t>Professor Emeritus Raji M. Rammuny</a:t>
            </a:r>
          </a:p>
          <a:p>
            <a:r>
              <a:rPr lang="en-US" altLang="en-US"/>
              <a:t>Department of Middle East Studies</a:t>
            </a:r>
          </a:p>
          <a:p>
            <a:r>
              <a:rPr lang="en-US" altLang="en-US"/>
              <a:t>The University of Michigan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5">
            <a:extLst>
              <a:ext uri="{FF2B5EF4-FFF2-40B4-BE49-F238E27FC236}">
                <a16:creationId xmlns:a16="http://schemas.microsoft.com/office/drawing/2014/main" id="{8D2F2C85-E6B5-904D-9E9C-16CA3A205D6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D71D85CC-6F5E-FA42-A6D5-287A9F0F9FE4}" type="slidenum">
              <a:rPr lang="en-US" altLang="en-US" sz="1400" smtClean="0"/>
              <a:pPr>
                <a:spcBef>
                  <a:spcPct val="0"/>
                </a:spcBef>
                <a:buFontTx/>
                <a:buNone/>
              </a:pPr>
              <a:t>10</a:t>
            </a:fld>
            <a:endParaRPr lang="en-US" altLang="en-US" sz="1400"/>
          </a:p>
        </p:txBody>
      </p:sp>
      <p:sp>
        <p:nvSpPr>
          <p:cNvPr id="20482" name="Rectangle 2">
            <a:extLst>
              <a:ext uri="{FF2B5EF4-FFF2-40B4-BE49-F238E27FC236}">
                <a16:creationId xmlns:a16="http://schemas.microsoft.com/office/drawing/2014/main" id="{512D93DF-1EDB-1943-8DE0-EF42400F6410}"/>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c. Industry/education</a:t>
            </a:r>
            <a:endParaRPr lang="en-US"/>
          </a:p>
        </p:txBody>
      </p:sp>
      <p:sp>
        <p:nvSpPr>
          <p:cNvPr id="31747" name="Rectangle 3">
            <a:extLst>
              <a:ext uri="{FF2B5EF4-FFF2-40B4-BE49-F238E27FC236}">
                <a16:creationId xmlns:a16="http://schemas.microsoft.com/office/drawing/2014/main" id="{9BB7D5D5-FFFD-3349-A14C-6E6438FCC165}"/>
              </a:ext>
            </a:extLst>
          </p:cNvPr>
          <p:cNvSpPr>
            <a:spLocks noGrp="1" noChangeArrowheads="1"/>
          </p:cNvSpPr>
          <p:nvPr>
            <p:ph type="body" idx="1"/>
          </p:nvPr>
        </p:nvSpPr>
        <p:spPr>
          <a:xfrm>
            <a:off x="0" y="2057400"/>
            <a:ext cx="9144000" cy="3343275"/>
          </a:xfrm>
        </p:spPr>
        <p:txBody>
          <a:bodyPr/>
          <a:lstStyle/>
          <a:p>
            <a:pPr lvl="2">
              <a:buFont typeface="Symbol" pitchFamily="2" charset="2"/>
              <a:buChar char="·"/>
            </a:pPr>
            <a:endParaRPr lang="en-US" altLang="en-US" sz="2800">
              <a:solidFill>
                <a:srgbClr val="FF6600"/>
              </a:solidFill>
              <a:latin typeface="Palatino" pitchFamily="2" charset="77"/>
            </a:endParaRPr>
          </a:p>
          <a:p>
            <a:pPr lvl="2">
              <a:buFont typeface="Symbol" pitchFamily="2" charset="2"/>
              <a:buChar char="·"/>
            </a:pPr>
            <a:r>
              <a:rPr lang="en-US" altLang="en-US" sz="3600">
                <a:solidFill>
                  <a:srgbClr val="00FFFF"/>
                </a:solidFill>
                <a:latin typeface="Times New Roman" panose="02020603050405020304" pitchFamily="18" charset="0"/>
              </a:rPr>
              <a:t>A small percentage work in industry.</a:t>
            </a:r>
          </a:p>
          <a:p>
            <a:pPr lvl="2">
              <a:buFont typeface="Symbol" pitchFamily="2" charset="2"/>
              <a:buChar char="·"/>
            </a:pPr>
            <a:r>
              <a:rPr lang="en-US" altLang="en-US" sz="3600">
                <a:solidFill>
                  <a:srgbClr val="00FFFF"/>
                </a:solidFill>
                <a:latin typeface="Times New Roman" panose="02020603050405020304" pitchFamily="18" charset="0"/>
              </a:rPr>
              <a:t>The majority work in the public sector (schools, hospitals, government officials).</a:t>
            </a:r>
            <a:endParaRPr lang="en-US" altLang="en-US" sz="2800">
              <a:solidFill>
                <a:srgbClr val="FF6600"/>
              </a:solidFill>
              <a:latin typeface="Palatino" pitchFamily="2" charset="77"/>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5">
            <a:extLst>
              <a:ext uri="{FF2B5EF4-FFF2-40B4-BE49-F238E27FC236}">
                <a16:creationId xmlns:a16="http://schemas.microsoft.com/office/drawing/2014/main" id="{6EC053D4-A5A3-1B44-AC1F-0E2EB8862B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D4D68BE8-B62C-8240-A714-BBAD89C48F6F}" type="slidenum">
              <a:rPr lang="en-US" altLang="en-US" sz="1400" smtClean="0"/>
              <a:pPr>
                <a:spcBef>
                  <a:spcPct val="0"/>
                </a:spcBef>
                <a:buFontTx/>
                <a:buNone/>
              </a:pPr>
              <a:t>11</a:t>
            </a:fld>
            <a:endParaRPr lang="en-US" altLang="en-US" sz="1400"/>
          </a:p>
        </p:txBody>
      </p:sp>
      <p:sp>
        <p:nvSpPr>
          <p:cNvPr id="28674" name="Rectangle 2">
            <a:extLst>
              <a:ext uri="{FF2B5EF4-FFF2-40B4-BE49-F238E27FC236}">
                <a16:creationId xmlns:a16="http://schemas.microsoft.com/office/drawing/2014/main" id="{66BE254A-3D44-A34D-B808-311567242703}"/>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c. Industry/education</a:t>
            </a:r>
            <a:endParaRPr lang="en-US"/>
          </a:p>
        </p:txBody>
      </p:sp>
      <p:sp>
        <p:nvSpPr>
          <p:cNvPr id="33795" name="Rectangle 3">
            <a:extLst>
              <a:ext uri="{FF2B5EF4-FFF2-40B4-BE49-F238E27FC236}">
                <a16:creationId xmlns:a16="http://schemas.microsoft.com/office/drawing/2014/main" id="{B16642C1-326B-BA45-91C2-5F5B21E0A87B}"/>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endParaRPr lang="en-US" altLang="en-US">
              <a:solidFill>
                <a:srgbClr val="FF6600"/>
              </a:solidFill>
              <a:latin typeface="Palatino" pitchFamily="2" charset="77"/>
            </a:endParaRPr>
          </a:p>
          <a:p>
            <a:pPr lvl="2">
              <a:lnSpc>
                <a:spcPct val="90000"/>
              </a:lnSpc>
              <a:buFont typeface="Symbol" pitchFamily="2" charset="2"/>
              <a:buChar char="·"/>
            </a:pPr>
            <a:r>
              <a:rPr lang="en-US" altLang="en-US" sz="3200">
                <a:solidFill>
                  <a:srgbClr val="00FFFF"/>
                </a:solidFill>
                <a:latin typeface="Times New Roman" panose="02020603050405020304" pitchFamily="18" charset="0"/>
              </a:rPr>
              <a:t>Women usually take jobs in industry in order  to maintain a reasonable standard of living for the family.</a:t>
            </a:r>
          </a:p>
          <a:p>
            <a:pPr lvl="2">
              <a:lnSpc>
                <a:spcPct val="90000"/>
              </a:lnSpc>
              <a:buFont typeface="Symbol" pitchFamily="2" charset="2"/>
              <a:buChar char="·"/>
            </a:pPr>
            <a:r>
              <a:rPr lang="en-US" altLang="en-US" sz="3200">
                <a:solidFill>
                  <a:srgbClr val="00FFFF"/>
                </a:solidFill>
                <a:latin typeface="Times New Roman" panose="02020603050405020304" pitchFamily="18" charset="0"/>
              </a:rPr>
              <a:t>The Industrial Revolution, aided by writers’ unions and national liberation movements, calls for women’s contribution to the work force.</a:t>
            </a:r>
            <a:endParaRPr lang="en-US" altLang="en-US">
              <a:solidFill>
                <a:srgbClr val="FF6600"/>
              </a:solidFill>
              <a:latin typeface="Palatino" pitchFamily="2" charset="77"/>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5">
            <a:extLst>
              <a:ext uri="{FF2B5EF4-FFF2-40B4-BE49-F238E27FC236}">
                <a16:creationId xmlns:a16="http://schemas.microsoft.com/office/drawing/2014/main" id="{75D65490-EB69-4A46-A8F7-CEB0BAB7E35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67C962D4-AFF9-394E-84FE-BFE231C9BDFD}" type="slidenum">
              <a:rPr lang="en-US" altLang="en-US" sz="1400" smtClean="0"/>
              <a:pPr>
                <a:spcBef>
                  <a:spcPct val="0"/>
                </a:spcBef>
                <a:buFontTx/>
                <a:buNone/>
              </a:pPr>
              <a:t>12</a:t>
            </a:fld>
            <a:endParaRPr lang="en-US" altLang="en-US" sz="1400"/>
          </a:p>
        </p:txBody>
      </p:sp>
      <p:sp>
        <p:nvSpPr>
          <p:cNvPr id="18434" name="Rectangle 2">
            <a:extLst>
              <a:ext uri="{FF2B5EF4-FFF2-40B4-BE49-F238E27FC236}">
                <a16:creationId xmlns:a16="http://schemas.microsoft.com/office/drawing/2014/main" id="{ABCB6A34-2B59-C54F-97C7-0695E4E56DEC}"/>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3. Changing Roles and Needs</a:t>
            </a:r>
            <a:endParaRPr lang="en-US"/>
          </a:p>
        </p:txBody>
      </p:sp>
      <p:sp>
        <p:nvSpPr>
          <p:cNvPr id="35843" name="Rectangle 3">
            <a:extLst>
              <a:ext uri="{FF2B5EF4-FFF2-40B4-BE49-F238E27FC236}">
                <a16:creationId xmlns:a16="http://schemas.microsoft.com/office/drawing/2014/main" id="{67B5ACF4-0482-EF40-AEEF-36F29DFDE3AA}"/>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2900">
                <a:solidFill>
                  <a:srgbClr val="00FFFF"/>
                </a:solidFill>
                <a:latin typeface="Times New Roman" panose="02020603050405020304" pitchFamily="18" charset="0"/>
              </a:rPr>
              <a:t>Women’s responsibilities have increased in the last quarter century as a result of men’s moving to urban areas or to oil-producing countries to work in industry. This opened up new opportunities for women to enter the industrial labor force, as replacements for men.</a:t>
            </a:r>
          </a:p>
          <a:p>
            <a:pPr lvl="2">
              <a:lnSpc>
                <a:spcPct val="90000"/>
              </a:lnSpc>
              <a:buFont typeface="Symbol" pitchFamily="2" charset="2"/>
              <a:buChar char="·"/>
            </a:pPr>
            <a:r>
              <a:rPr lang="en-US" altLang="en-US" sz="2900">
                <a:solidFill>
                  <a:srgbClr val="00FFFF"/>
                </a:solidFill>
                <a:latin typeface="Times New Roman" panose="02020603050405020304" pitchFamily="18" charset="0"/>
              </a:rPr>
              <a:t>Over the past two decades, Islamic family law has been undergoing considerable changes, affecting marriage, divorce, polygamy, child custody rights, and gender relations. Women today can sue for divorce and child custody in a number of countries.</a:t>
            </a:r>
            <a:endParaRPr lang="en-US" altLang="en-US" sz="2800">
              <a:solidFill>
                <a:srgbClr val="00FFFF"/>
              </a:solidFill>
              <a:latin typeface="Times New Roman" panose="02020603050405020304" pitchFamily="18" charset="0"/>
            </a:endParaRPr>
          </a:p>
          <a:p>
            <a:pPr lvl="2">
              <a:lnSpc>
                <a:spcPct val="90000"/>
              </a:lnSpc>
              <a:buFont typeface="Symbol" pitchFamily="2" charset="2"/>
              <a:buChar char="·"/>
            </a:pPr>
            <a:endParaRPr lang="en-US" altLang="en-US" sz="2800">
              <a:solidFill>
                <a:srgbClr val="00FFFF"/>
              </a:solidFill>
              <a:latin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a:extLst>
              <a:ext uri="{FF2B5EF4-FFF2-40B4-BE49-F238E27FC236}">
                <a16:creationId xmlns:a16="http://schemas.microsoft.com/office/drawing/2014/main" id="{5D9D36B1-E7A2-6947-8A2D-FDF7F8715796}"/>
              </a:ext>
            </a:extLst>
          </p:cNvPr>
          <p:cNvSpPr>
            <a:spLocks noGrp="1" noChangeArrowheads="1"/>
          </p:cNvSpPr>
          <p:nvPr>
            <p:ph type="title"/>
          </p:nvPr>
        </p:nvSpPr>
        <p:spPr/>
        <p:txBody>
          <a:bodyPr/>
          <a:lstStyle/>
          <a:p>
            <a:r>
              <a:rPr lang="en-US" altLang="en-US" sz="4000"/>
              <a:t>Queen Rania of Jordan on </a:t>
            </a:r>
            <a:br>
              <a:rPr lang="en-US" altLang="en-US" sz="4000"/>
            </a:br>
            <a:r>
              <a:rPr lang="en-US" altLang="en-US" sz="4000"/>
              <a:t>Arab Women</a:t>
            </a:r>
          </a:p>
        </p:txBody>
      </p:sp>
      <p:sp>
        <p:nvSpPr>
          <p:cNvPr id="37890" name="Rectangle 3">
            <a:extLst>
              <a:ext uri="{FF2B5EF4-FFF2-40B4-BE49-F238E27FC236}">
                <a16:creationId xmlns:a16="http://schemas.microsoft.com/office/drawing/2014/main" id="{0749A0BB-A443-DC46-9F81-9824AAE9EDA7}"/>
              </a:ext>
            </a:extLst>
          </p:cNvPr>
          <p:cNvSpPr>
            <a:spLocks noGrp="1" noChangeArrowheads="1"/>
          </p:cNvSpPr>
          <p:nvPr>
            <p:ph type="body" idx="1"/>
          </p:nvPr>
        </p:nvSpPr>
        <p:spPr/>
        <p:txBody>
          <a:bodyPr/>
          <a:lstStyle/>
          <a:p>
            <a:endParaRPr lang="en-US" altLang="en-US"/>
          </a:p>
        </p:txBody>
      </p:sp>
      <p:sp>
        <p:nvSpPr>
          <p:cNvPr id="37891" name="AutoShape 4">
            <a:hlinkClick r:id="rId2" action="ppaction://hlinkfile" highlightClick="1"/>
            <a:extLst>
              <a:ext uri="{FF2B5EF4-FFF2-40B4-BE49-F238E27FC236}">
                <a16:creationId xmlns:a16="http://schemas.microsoft.com/office/drawing/2014/main" id="{93108267-5E12-294F-A97A-0C1C380307F7}"/>
              </a:ext>
            </a:extLst>
          </p:cNvPr>
          <p:cNvSpPr>
            <a:spLocks noChangeArrowheads="1"/>
          </p:cNvSpPr>
          <p:nvPr/>
        </p:nvSpPr>
        <p:spPr bwMode="auto">
          <a:xfrm>
            <a:off x="7239000" y="5410200"/>
            <a:ext cx="533400" cy="533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6">
            <a:extLst>
              <a:ext uri="{FF2B5EF4-FFF2-40B4-BE49-F238E27FC236}">
                <a16:creationId xmlns:a16="http://schemas.microsoft.com/office/drawing/2014/main" id="{8E7BE82F-74D0-3D4E-A6D6-954EBE6175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620404E1-6CC4-FD49-A101-A9605EE7939D}" type="slidenum">
              <a:rPr lang="en-US" altLang="en-US" sz="1400" smtClean="0"/>
              <a:pPr>
                <a:spcBef>
                  <a:spcPct val="0"/>
                </a:spcBef>
                <a:buFontTx/>
                <a:buNone/>
              </a:pPr>
              <a:t>14</a:t>
            </a:fld>
            <a:endParaRPr lang="en-US" altLang="en-US" sz="1400"/>
          </a:p>
        </p:txBody>
      </p:sp>
      <p:sp>
        <p:nvSpPr>
          <p:cNvPr id="45058" name="Rectangle 2">
            <a:extLst>
              <a:ext uri="{FF2B5EF4-FFF2-40B4-BE49-F238E27FC236}">
                <a16:creationId xmlns:a16="http://schemas.microsoft.com/office/drawing/2014/main" id="{C0173FFF-FA57-A449-A50C-153EE69A968A}"/>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3. Changing Roles and Needs</a:t>
            </a:r>
          </a:p>
        </p:txBody>
      </p:sp>
      <p:sp>
        <p:nvSpPr>
          <p:cNvPr id="38915" name="Rectangle 3">
            <a:extLst>
              <a:ext uri="{FF2B5EF4-FFF2-40B4-BE49-F238E27FC236}">
                <a16:creationId xmlns:a16="http://schemas.microsoft.com/office/drawing/2014/main" id="{2AD0C196-F566-3C43-BAE5-E758579D55AD}"/>
              </a:ext>
            </a:extLst>
          </p:cNvPr>
          <p:cNvSpPr>
            <a:spLocks noGrp="1" noChangeArrowheads="1"/>
          </p:cNvSpPr>
          <p:nvPr>
            <p:ph type="body" sz="half" idx="2"/>
          </p:nvPr>
        </p:nvSpPr>
        <p:spPr>
          <a:xfrm>
            <a:off x="838200" y="1981200"/>
            <a:ext cx="7620000" cy="4114800"/>
          </a:xfrm>
        </p:spPr>
        <p:txBody>
          <a:bodyPr/>
          <a:lstStyle/>
          <a:p>
            <a:pPr lvl="2">
              <a:lnSpc>
                <a:spcPct val="80000"/>
              </a:lnSpc>
              <a:buFont typeface="Symbol" pitchFamily="2" charset="2"/>
              <a:buChar char="·"/>
            </a:pPr>
            <a:r>
              <a:rPr lang="en-US" altLang="en-US" sz="2800">
                <a:solidFill>
                  <a:srgbClr val="00FFFF"/>
                </a:solidFill>
                <a:latin typeface="Times New Roman" panose="02020603050405020304" pitchFamily="18" charset="0"/>
              </a:rPr>
              <a:t>Currently, progressive Muslim reforms are trying to reinterpret Shari'a (Islamic Law) to promote women’s rights. Today a woman can divorce her husband with a court decision and can state in her marriage contract that she wants a monogamous marriage.</a:t>
            </a:r>
          </a:p>
          <a:p>
            <a:pPr lvl="2">
              <a:lnSpc>
                <a:spcPct val="80000"/>
              </a:lnSpc>
              <a:buFont typeface="Symbol" pitchFamily="2" charset="2"/>
              <a:buChar char="·"/>
            </a:pPr>
            <a:r>
              <a:rPr lang="en-US" altLang="en-US" sz="2800">
                <a:solidFill>
                  <a:srgbClr val="00FFFF"/>
                </a:solidFill>
                <a:latin typeface="Times New Roman" panose="02020603050405020304" pitchFamily="18" charset="0"/>
              </a:rPr>
              <a:t>Women nowadays participate in making decisions and taking initiatives in some Arab/Islamic countries.</a:t>
            </a:r>
            <a:endParaRPr lang="en-US" altLang="en-US" sz="1900">
              <a:solidFill>
                <a:srgbClr val="00FFFF"/>
              </a:solidFill>
              <a:latin typeface="Times New Roman" panose="02020603050405020304" pitchFamily="18" charset="0"/>
            </a:endParaRPr>
          </a:p>
          <a:p>
            <a:pPr lvl="2">
              <a:lnSpc>
                <a:spcPct val="80000"/>
              </a:lnSpc>
              <a:buFont typeface="Symbol" pitchFamily="2" charset="2"/>
              <a:buChar char="·"/>
            </a:pPr>
            <a:endParaRPr lang="en-US" altLang="en-US" sz="1900">
              <a:solidFill>
                <a:srgbClr val="00FFFF"/>
              </a:solidFill>
              <a:latin typeface="Times New Roman" panose="02020603050405020304" pitchFamily="18" charset="0"/>
            </a:endParaRPr>
          </a:p>
          <a:p>
            <a:pPr lvl="2">
              <a:lnSpc>
                <a:spcPct val="80000"/>
              </a:lnSpc>
              <a:buFont typeface="Symbol" pitchFamily="2" charset="2"/>
              <a:buChar char="·"/>
            </a:pPr>
            <a:endParaRPr lang="en-US" altLang="en-US" sz="1200">
              <a:latin typeface="Palatino" pitchFamily="2" charset="77"/>
            </a:endParaRPr>
          </a:p>
          <a:p>
            <a:pPr lvl="2">
              <a:lnSpc>
                <a:spcPct val="80000"/>
              </a:lnSpc>
              <a:buFont typeface="Symbol" pitchFamily="2" charset="2"/>
              <a:buChar char="·"/>
            </a:pPr>
            <a:endParaRPr lang="en-US" altLang="en-US"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a:extLst>
              <a:ext uri="{FF2B5EF4-FFF2-40B4-BE49-F238E27FC236}">
                <a16:creationId xmlns:a16="http://schemas.microsoft.com/office/drawing/2014/main" id="{8753B852-AC18-6145-B9DC-435F1937EE65}"/>
              </a:ext>
            </a:extLst>
          </p:cNvPr>
          <p:cNvSpPr>
            <a:spLocks noGrp="1" noChangeArrowheads="1"/>
          </p:cNvSpPr>
          <p:nvPr>
            <p:ph type="title"/>
          </p:nvPr>
        </p:nvSpPr>
        <p:spPr/>
        <p:txBody>
          <a:bodyPr/>
          <a:lstStyle/>
          <a:p>
            <a:r>
              <a:rPr lang="en-US" altLang="en-US" sz="4000"/>
              <a:t>Queen Rania on</a:t>
            </a:r>
            <a:br>
              <a:rPr lang="en-US" altLang="en-US" sz="4000"/>
            </a:br>
            <a:r>
              <a:rPr lang="en-US" altLang="en-US" sz="4000"/>
              <a:t>Arab Women in the Workforce</a:t>
            </a:r>
          </a:p>
        </p:txBody>
      </p:sp>
      <p:sp>
        <p:nvSpPr>
          <p:cNvPr id="39938" name="Rectangle 3">
            <a:extLst>
              <a:ext uri="{FF2B5EF4-FFF2-40B4-BE49-F238E27FC236}">
                <a16:creationId xmlns:a16="http://schemas.microsoft.com/office/drawing/2014/main" id="{8F36D310-6F64-8646-8744-44DDF10FEF49}"/>
              </a:ext>
            </a:extLst>
          </p:cNvPr>
          <p:cNvSpPr>
            <a:spLocks noGrp="1" noChangeArrowheads="1"/>
          </p:cNvSpPr>
          <p:nvPr>
            <p:ph type="body" idx="1"/>
          </p:nvPr>
        </p:nvSpPr>
        <p:spPr/>
        <p:txBody>
          <a:bodyPr/>
          <a:lstStyle/>
          <a:p>
            <a:endParaRPr lang="en-US" altLang="en-US"/>
          </a:p>
        </p:txBody>
      </p:sp>
      <p:sp>
        <p:nvSpPr>
          <p:cNvPr id="39939" name="AutoShape 6">
            <a:hlinkClick r:id="rId2" action="ppaction://hlinkfile" highlightClick="1"/>
            <a:extLst>
              <a:ext uri="{FF2B5EF4-FFF2-40B4-BE49-F238E27FC236}">
                <a16:creationId xmlns:a16="http://schemas.microsoft.com/office/drawing/2014/main" id="{B3BCC4A9-4180-BD4E-B789-330A766F22D9}"/>
              </a:ext>
            </a:extLst>
          </p:cNvPr>
          <p:cNvSpPr>
            <a:spLocks noChangeArrowheads="1"/>
          </p:cNvSpPr>
          <p:nvPr/>
        </p:nvSpPr>
        <p:spPr bwMode="auto">
          <a:xfrm>
            <a:off x="7239000" y="5334000"/>
            <a:ext cx="609600" cy="6096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endParaRPr lang="en-US" alt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a:extLst>
              <a:ext uri="{FF2B5EF4-FFF2-40B4-BE49-F238E27FC236}">
                <a16:creationId xmlns:a16="http://schemas.microsoft.com/office/drawing/2014/main" id="{C5A073D8-8394-7C4C-AA3E-A4CC992F9A98}"/>
              </a:ext>
            </a:extLst>
          </p:cNvPr>
          <p:cNvSpPr>
            <a:spLocks noGrp="1" noChangeArrowheads="1"/>
          </p:cNvSpPr>
          <p:nvPr>
            <p:ph type="title"/>
          </p:nvPr>
        </p:nvSpPr>
        <p:spPr/>
        <p:txBody>
          <a:bodyPr/>
          <a:lstStyle/>
          <a:p>
            <a:r>
              <a:rPr lang="en-US" altLang="en-US"/>
              <a:t>Saudi Women in the Workforce</a:t>
            </a:r>
          </a:p>
        </p:txBody>
      </p:sp>
      <p:sp>
        <p:nvSpPr>
          <p:cNvPr id="40962" name="Rectangle 3">
            <a:extLst>
              <a:ext uri="{FF2B5EF4-FFF2-40B4-BE49-F238E27FC236}">
                <a16:creationId xmlns:a16="http://schemas.microsoft.com/office/drawing/2014/main" id="{7B7541A3-0878-9D4E-8D3C-18869DF9C913}"/>
              </a:ext>
            </a:extLst>
          </p:cNvPr>
          <p:cNvSpPr>
            <a:spLocks noGrp="1" noChangeArrowheads="1"/>
          </p:cNvSpPr>
          <p:nvPr>
            <p:ph type="body" idx="1"/>
          </p:nvPr>
        </p:nvSpPr>
        <p:spPr/>
        <p:txBody>
          <a:bodyPr/>
          <a:lstStyle/>
          <a:p>
            <a:endParaRPr lang="en-US" altLang="en-US"/>
          </a:p>
        </p:txBody>
      </p:sp>
      <p:sp>
        <p:nvSpPr>
          <p:cNvPr id="40963" name="AutoShape 4">
            <a:hlinkClick r:id="rId2" action="ppaction://hlinkfile" highlightClick="1"/>
            <a:extLst>
              <a:ext uri="{FF2B5EF4-FFF2-40B4-BE49-F238E27FC236}">
                <a16:creationId xmlns:a16="http://schemas.microsoft.com/office/drawing/2014/main" id="{B7B3CD78-BC90-6847-AE32-2289F060E79A}"/>
              </a:ext>
            </a:extLst>
          </p:cNvPr>
          <p:cNvSpPr>
            <a:spLocks noChangeArrowheads="1"/>
          </p:cNvSpPr>
          <p:nvPr/>
        </p:nvSpPr>
        <p:spPr bwMode="auto">
          <a:xfrm>
            <a:off x="7239000" y="6172200"/>
            <a:ext cx="1143000" cy="533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endParaRPr lang="en-US" altLang="en-US"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5">
            <a:extLst>
              <a:ext uri="{FF2B5EF4-FFF2-40B4-BE49-F238E27FC236}">
                <a16:creationId xmlns:a16="http://schemas.microsoft.com/office/drawing/2014/main" id="{A162034A-3E80-EB4B-AE45-058ECE75AFF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D9037D90-5F5B-1348-9E19-14D50113AB28}" type="slidenum">
              <a:rPr lang="en-US" altLang="en-US" sz="1400" smtClean="0"/>
              <a:pPr>
                <a:spcBef>
                  <a:spcPct val="0"/>
                </a:spcBef>
                <a:buFontTx/>
                <a:buNone/>
              </a:pPr>
              <a:t>17</a:t>
            </a:fld>
            <a:endParaRPr lang="en-US" altLang="en-US" sz="1400"/>
          </a:p>
        </p:txBody>
      </p:sp>
      <p:sp>
        <p:nvSpPr>
          <p:cNvPr id="49154" name="Rectangle 2">
            <a:extLst>
              <a:ext uri="{FF2B5EF4-FFF2-40B4-BE49-F238E27FC236}">
                <a16:creationId xmlns:a16="http://schemas.microsoft.com/office/drawing/2014/main" id="{A9478194-5D74-2F42-B3C7-E5516F7CB841}"/>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3. Changing Roles and Needs</a:t>
            </a:r>
            <a:endParaRPr lang="en-US"/>
          </a:p>
        </p:txBody>
      </p:sp>
      <p:sp>
        <p:nvSpPr>
          <p:cNvPr id="41987" name="Rectangle 3">
            <a:extLst>
              <a:ext uri="{FF2B5EF4-FFF2-40B4-BE49-F238E27FC236}">
                <a16:creationId xmlns:a16="http://schemas.microsoft.com/office/drawing/2014/main" id="{494E360F-78FA-5B4D-A5A7-D7053581CE79}"/>
              </a:ext>
            </a:extLst>
          </p:cNvPr>
          <p:cNvSpPr>
            <a:spLocks noGrp="1" noChangeArrowheads="1"/>
          </p:cNvSpPr>
          <p:nvPr>
            <p:ph type="body" idx="1"/>
          </p:nvPr>
        </p:nvSpPr>
        <p:spPr/>
        <p:txBody>
          <a:bodyPr/>
          <a:lstStyle/>
          <a:p>
            <a:pPr>
              <a:lnSpc>
                <a:spcPct val="90000"/>
              </a:lnSpc>
            </a:pPr>
            <a:r>
              <a:rPr lang="en-US" altLang="en-US" sz="3000">
                <a:solidFill>
                  <a:srgbClr val="00FFFF"/>
                </a:solidFill>
                <a:latin typeface="Times New Roman" panose="02020603050405020304" pitchFamily="18" charset="0"/>
              </a:rPr>
              <a:t>Most recently, Arab women have been expressing a felt need for gaining more independence and freedom through a noticeable rise in women’s organizations: The Egyptian Feminist Union, The League of Sudanese Women, The Palestinian Women’s Union. This has resulted in women’s involvement in politics as members of Arab parliaments  and as cabinet members, as well as leaders of social organizations and educational institutions.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C0BE3132-E832-FC44-BC6D-6BEBE2337FC8}"/>
              </a:ext>
            </a:extLst>
          </p:cNvPr>
          <p:cNvSpPr>
            <a:spLocks noGrp="1" noChangeArrowheads="1"/>
          </p:cNvSpPr>
          <p:nvPr>
            <p:ph type="title"/>
          </p:nvPr>
        </p:nvSpPr>
        <p:spPr/>
        <p:txBody>
          <a:bodyPr/>
          <a:lstStyle/>
          <a:p>
            <a:r>
              <a:rPr lang="en-US" altLang="en-US"/>
              <a:t>Hanan Ashrawi</a:t>
            </a:r>
          </a:p>
        </p:txBody>
      </p:sp>
      <p:sp>
        <p:nvSpPr>
          <p:cNvPr id="43010" name="Rectangle 3">
            <a:extLst>
              <a:ext uri="{FF2B5EF4-FFF2-40B4-BE49-F238E27FC236}">
                <a16:creationId xmlns:a16="http://schemas.microsoft.com/office/drawing/2014/main" id="{6C1C534D-8C8A-A14F-8F75-600BB6260E07}"/>
              </a:ext>
            </a:extLst>
          </p:cNvPr>
          <p:cNvSpPr>
            <a:spLocks noGrp="1" noChangeArrowheads="1"/>
          </p:cNvSpPr>
          <p:nvPr>
            <p:ph type="body" idx="1"/>
          </p:nvPr>
        </p:nvSpPr>
        <p:spPr/>
        <p:txBody>
          <a:bodyPr/>
          <a:lstStyle/>
          <a:p>
            <a:endParaRPr lang="en-US" altLang="en-US"/>
          </a:p>
        </p:txBody>
      </p:sp>
      <p:pic>
        <p:nvPicPr>
          <p:cNvPr id="43011" name="Picture 2" descr="A screenshot of a cell phone&#10;&#10;Description automatically generated">
            <a:extLst>
              <a:ext uri="{FF2B5EF4-FFF2-40B4-BE49-F238E27FC236}">
                <a16:creationId xmlns:a16="http://schemas.microsoft.com/office/drawing/2014/main" id="{26B88E66-9969-4E4B-BE66-3B06D2645A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849438"/>
            <a:ext cx="3086100"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5">
            <a:extLst>
              <a:ext uri="{FF2B5EF4-FFF2-40B4-BE49-F238E27FC236}">
                <a16:creationId xmlns:a16="http://schemas.microsoft.com/office/drawing/2014/main" id="{09CED1E5-F491-BA41-8A5D-600556D4840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F8B3D4A7-385E-1648-A319-10973E50F56A}" type="slidenum">
              <a:rPr lang="en-US" altLang="en-US" sz="1400" smtClean="0"/>
              <a:pPr>
                <a:spcBef>
                  <a:spcPct val="0"/>
                </a:spcBef>
                <a:buFontTx/>
                <a:buNone/>
              </a:pPr>
              <a:t>19</a:t>
            </a:fld>
            <a:endParaRPr lang="en-US" altLang="en-US" sz="1400"/>
          </a:p>
        </p:txBody>
      </p:sp>
      <p:sp>
        <p:nvSpPr>
          <p:cNvPr id="22530" name="Rectangle 2">
            <a:extLst>
              <a:ext uri="{FF2B5EF4-FFF2-40B4-BE49-F238E27FC236}">
                <a16:creationId xmlns:a16="http://schemas.microsoft.com/office/drawing/2014/main" id="{2E2049C7-81B2-8A42-8188-CBF636BE7835}"/>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4. Culturally Relevant Response</a:t>
            </a:r>
            <a:endParaRPr lang="en-US"/>
          </a:p>
        </p:txBody>
      </p:sp>
      <p:sp>
        <p:nvSpPr>
          <p:cNvPr id="44035" name="Rectangle 3">
            <a:extLst>
              <a:ext uri="{FF2B5EF4-FFF2-40B4-BE49-F238E27FC236}">
                <a16:creationId xmlns:a16="http://schemas.microsoft.com/office/drawing/2014/main" id="{5FC8928C-3ACD-A545-BAFA-FF8BFCFF6FAE}"/>
              </a:ext>
            </a:extLst>
          </p:cNvPr>
          <p:cNvSpPr>
            <a:spLocks noGrp="1" noChangeArrowheads="1"/>
          </p:cNvSpPr>
          <p:nvPr>
            <p:ph type="body" idx="1"/>
          </p:nvPr>
        </p:nvSpPr>
        <p:spPr>
          <a:xfrm>
            <a:off x="0" y="2057400"/>
            <a:ext cx="9144000" cy="3343275"/>
          </a:xfrm>
        </p:spPr>
        <p:txBody>
          <a:bodyPr/>
          <a:lstStyle/>
          <a:p>
            <a:pPr marL="1295400" lvl="2" indent="-381000">
              <a:lnSpc>
                <a:spcPct val="90000"/>
              </a:lnSpc>
              <a:buFont typeface="Symbol" pitchFamily="2" charset="2"/>
              <a:buChar char="·"/>
            </a:pPr>
            <a:r>
              <a:rPr lang="en-US" altLang="en-US" sz="3200">
                <a:solidFill>
                  <a:srgbClr val="00FFFF"/>
                </a:solidFill>
                <a:latin typeface="Times New Roman" panose="02020603050405020304" pitchFamily="18" charset="0"/>
              </a:rPr>
              <a:t>Several attempts have been made by prominent Arab women such as Nawal al-Sa’adawi, Hanan el-Torky and others to introduce Western ideals regarding the status of women. But these Western notions, such as individualism and equal work opportunities in public and private life, have been largely ignored because they do not approach the feminism issue from a culturally relative and meaningful perspective.</a:t>
            </a:r>
            <a:endParaRPr lang="en-US" altLang="en-US" sz="2800">
              <a:solidFill>
                <a:srgbClr val="00FFFF"/>
              </a:solidFill>
              <a:latin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5">
            <a:extLst>
              <a:ext uri="{FF2B5EF4-FFF2-40B4-BE49-F238E27FC236}">
                <a16:creationId xmlns:a16="http://schemas.microsoft.com/office/drawing/2014/main" id="{9AC5E8DE-3A6C-9E42-B7DA-4FED23BB63C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0C0F8E1A-D22F-6745-B961-9B0060185F7E}" type="slidenum">
              <a:rPr lang="en-US" altLang="en-US" sz="1400" smtClean="0"/>
              <a:pPr>
                <a:spcBef>
                  <a:spcPct val="0"/>
                </a:spcBef>
                <a:buFontTx/>
                <a:buNone/>
              </a:pPr>
              <a:t>2</a:t>
            </a:fld>
            <a:endParaRPr lang="en-US" altLang="en-US" sz="1400"/>
          </a:p>
        </p:txBody>
      </p:sp>
      <p:sp>
        <p:nvSpPr>
          <p:cNvPr id="46082" name="Rectangle 2">
            <a:extLst>
              <a:ext uri="{FF2B5EF4-FFF2-40B4-BE49-F238E27FC236}">
                <a16:creationId xmlns:a16="http://schemas.microsoft.com/office/drawing/2014/main" id="{2D257697-AED8-0A46-A374-CAA7E3C7286C}"/>
              </a:ext>
            </a:extLst>
          </p:cNvPr>
          <p:cNvSpPr>
            <a:spLocks noGrp="1" noChangeArrowheads="1"/>
          </p:cNvSpPr>
          <p:nvPr>
            <p:ph type="title"/>
          </p:nvPr>
        </p:nvSpPr>
        <p:spPr/>
        <p:txBody>
          <a:bodyPr/>
          <a:lstStyle/>
          <a:p>
            <a:pPr>
              <a:defRPr/>
            </a:pPr>
            <a:r>
              <a:rPr lang="en-US">
                <a:effectLst>
                  <a:outerShdw blurRad="38100" dist="38100" dir="2700000" algn="tl">
                    <a:srgbClr val="FFFFFF"/>
                  </a:outerShdw>
                </a:effectLst>
              </a:rPr>
              <a:t>Pre-Listening Questions</a:t>
            </a:r>
            <a:endParaRPr lang="en-US"/>
          </a:p>
        </p:txBody>
      </p:sp>
      <p:sp>
        <p:nvSpPr>
          <p:cNvPr id="16387" name="Rectangle 3">
            <a:extLst>
              <a:ext uri="{FF2B5EF4-FFF2-40B4-BE49-F238E27FC236}">
                <a16:creationId xmlns:a16="http://schemas.microsoft.com/office/drawing/2014/main" id="{8E5722B3-2333-5042-9F8E-80FA111C9847}"/>
              </a:ext>
            </a:extLst>
          </p:cNvPr>
          <p:cNvSpPr>
            <a:spLocks noGrp="1" noChangeArrowheads="1"/>
          </p:cNvSpPr>
          <p:nvPr>
            <p:ph type="body" idx="1"/>
          </p:nvPr>
        </p:nvSpPr>
        <p:spPr/>
        <p:txBody>
          <a:bodyPr/>
          <a:lstStyle/>
          <a:p>
            <a:pPr marL="609600" indent="-609600">
              <a:lnSpc>
                <a:spcPct val="90000"/>
              </a:lnSpc>
              <a:buFontTx/>
              <a:buNone/>
            </a:pPr>
            <a:r>
              <a:rPr lang="en-US" altLang="en-US" sz="2000"/>
              <a:t>1.     To what extent is it possible to discuss the status of women in isolation from the broader context of society in general?  What are the advantages to such an approach?  What are the disadvantages?</a:t>
            </a:r>
          </a:p>
          <a:p>
            <a:pPr marL="609600" indent="-609600">
              <a:lnSpc>
                <a:spcPct val="90000"/>
              </a:lnSpc>
              <a:buFont typeface="Times" pitchFamily="2" charset="0"/>
              <a:buAutoNum type="arabicPeriod" startAt="2"/>
            </a:pPr>
            <a:r>
              <a:rPr lang="en-US" altLang="en-US" sz="2000"/>
              <a:t> How would you describe the status of women in US</a:t>
            </a:r>
            <a:r>
              <a:rPr lang="en-US" altLang="en-US" sz="2000">
                <a:solidFill>
                  <a:schemeClr val="tx2"/>
                </a:solidFill>
              </a:rPr>
              <a:t> </a:t>
            </a:r>
            <a:r>
              <a:rPr lang="en-US" altLang="en-US" sz="2000"/>
              <a:t>society?  How does this differ from the situation of 25 years ago?  How would you describe the process by which this change occurred?</a:t>
            </a:r>
          </a:p>
          <a:p>
            <a:pPr marL="609600" indent="-609600">
              <a:lnSpc>
                <a:spcPct val="90000"/>
              </a:lnSpc>
              <a:buFont typeface="Times" pitchFamily="2" charset="0"/>
              <a:buAutoNum type="arabicPeriod" startAt="2"/>
            </a:pPr>
            <a:r>
              <a:rPr lang="en-US" altLang="en-US" sz="2000"/>
              <a:t>In what ways has the feminist movement in the US been successful?  In what ways has it been less than successful?</a:t>
            </a:r>
          </a:p>
          <a:p>
            <a:pPr marL="609600" indent="-609600">
              <a:lnSpc>
                <a:spcPct val="90000"/>
              </a:lnSpc>
              <a:buFont typeface="Times" pitchFamily="2" charset="0"/>
              <a:buAutoNum type="arabicPeriod" startAt="2"/>
            </a:pPr>
            <a:r>
              <a:rPr lang="en-US" altLang="en-US" sz="2000"/>
              <a:t> What are some of the popular images of Arab women?  How accurate do you think these are?</a:t>
            </a:r>
          </a:p>
          <a:p>
            <a:pPr marL="609600" indent="-609600">
              <a:lnSpc>
                <a:spcPct val="90000"/>
              </a:lnSpc>
              <a:buFont typeface="Times" pitchFamily="2" charset="0"/>
              <a:buAutoNum type="arabicPeriod" startAt="2"/>
            </a:pPr>
            <a:r>
              <a:rPr lang="en-US" altLang="en-US" sz="2000"/>
              <a:t> Take a few minutes to jot down a couple of sentences describing  your perception of the status of women in the Arab world.</a:t>
            </a:r>
          </a:p>
          <a:p>
            <a:pPr marL="609600" indent="-609600">
              <a:lnSpc>
                <a:spcPct val="90000"/>
              </a:lnSpc>
              <a:buFont typeface="Times" pitchFamily="2" charset="0"/>
              <a:buAutoNum type="arabicPeriod"/>
            </a:pPr>
            <a:endParaRPr lang="en-US" altLang="en-US"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5">
            <a:extLst>
              <a:ext uri="{FF2B5EF4-FFF2-40B4-BE49-F238E27FC236}">
                <a16:creationId xmlns:a16="http://schemas.microsoft.com/office/drawing/2014/main" id="{4C9C50A0-EB87-B049-87F3-C449DD7D00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7C18C624-3E46-3E4D-9513-B798A02B78CE}" type="slidenum">
              <a:rPr lang="en-US" altLang="en-US" sz="1400" smtClean="0"/>
              <a:pPr>
                <a:spcBef>
                  <a:spcPct val="0"/>
                </a:spcBef>
                <a:buFontTx/>
                <a:buNone/>
              </a:pPr>
              <a:t>20</a:t>
            </a:fld>
            <a:endParaRPr lang="en-US" altLang="en-US" sz="1400"/>
          </a:p>
        </p:txBody>
      </p:sp>
      <p:sp>
        <p:nvSpPr>
          <p:cNvPr id="30722" name="Rectangle 2">
            <a:extLst>
              <a:ext uri="{FF2B5EF4-FFF2-40B4-BE49-F238E27FC236}">
                <a16:creationId xmlns:a16="http://schemas.microsoft.com/office/drawing/2014/main" id="{02D7492D-DF26-D247-9D80-1CC8B2164631}"/>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4. Culturally Relevant Response</a:t>
            </a:r>
            <a:endParaRPr lang="en-US"/>
          </a:p>
        </p:txBody>
      </p:sp>
      <p:sp>
        <p:nvSpPr>
          <p:cNvPr id="46083" name="Rectangle 3">
            <a:extLst>
              <a:ext uri="{FF2B5EF4-FFF2-40B4-BE49-F238E27FC236}">
                <a16:creationId xmlns:a16="http://schemas.microsoft.com/office/drawing/2014/main" id="{8513E54B-6F7A-B34E-9BA2-D882E0BF2BE9}"/>
              </a:ext>
            </a:extLst>
          </p:cNvPr>
          <p:cNvSpPr>
            <a:spLocks noGrp="1" noChangeArrowheads="1"/>
          </p:cNvSpPr>
          <p:nvPr>
            <p:ph type="body" idx="1"/>
          </p:nvPr>
        </p:nvSpPr>
        <p:spPr>
          <a:xfrm>
            <a:off x="0" y="2057400"/>
            <a:ext cx="9144000" cy="3343275"/>
          </a:xfrm>
        </p:spPr>
        <p:txBody>
          <a:bodyPr/>
          <a:lstStyle/>
          <a:p>
            <a:pPr marL="1295400" lvl="2" indent="-381000">
              <a:lnSpc>
                <a:spcPct val="90000"/>
              </a:lnSpc>
              <a:buFont typeface="Symbol" pitchFamily="2" charset="2"/>
              <a:buChar char="·"/>
            </a:pPr>
            <a:r>
              <a:rPr lang="en-US" altLang="en-US" sz="4000">
                <a:solidFill>
                  <a:srgbClr val="00FFFF"/>
                </a:solidFill>
                <a:latin typeface="Times New Roman" panose="02020603050405020304" pitchFamily="18" charset="0"/>
              </a:rPr>
              <a:t>Arab women are expressing a felt need for change, but they are anxious to maintain their cultural and religious heritage in order for them to function properly and effectively within Arab society.</a:t>
            </a:r>
            <a:r>
              <a:rPr lang="en-US" altLang="en-US" sz="3200">
                <a:solidFill>
                  <a:srgbClr val="00FFFF"/>
                </a:solidFill>
                <a:latin typeface="Times New Roman" panose="02020603050405020304" pitchFamily="18" charset="0"/>
              </a:rPr>
              <a:t> </a:t>
            </a:r>
            <a:endParaRPr lang="en-US" altLang="en-US" sz="2000">
              <a:latin typeface="Palatino" pitchFamily="2" charset="77"/>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5">
            <a:extLst>
              <a:ext uri="{FF2B5EF4-FFF2-40B4-BE49-F238E27FC236}">
                <a16:creationId xmlns:a16="http://schemas.microsoft.com/office/drawing/2014/main" id="{0C3B22D0-F0DF-4848-BB30-27739078A6C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D2922451-7A35-B94C-A163-19A3B940EF0D}" type="slidenum">
              <a:rPr lang="en-US" altLang="en-US" sz="1400" smtClean="0"/>
              <a:pPr>
                <a:spcBef>
                  <a:spcPct val="0"/>
                </a:spcBef>
                <a:buFontTx/>
                <a:buNone/>
              </a:pPr>
              <a:t>21</a:t>
            </a:fld>
            <a:endParaRPr lang="en-US" altLang="en-US" sz="1400"/>
          </a:p>
        </p:txBody>
      </p:sp>
      <p:sp>
        <p:nvSpPr>
          <p:cNvPr id="48130" name="Rectangle 2">
            <a:extLst>
              <a:ext uri="{FF2B5EF4-FFF2-40B4-BE49-F238E27FC236}">
                <a16:creationId xmlns:a16="http://schemas.microsoft.com/office/drawing/2014/main" id="{DEFF2E1B-8009-A04F-A20F-3BF365249737}"/>
              </a:ext>
            </a:extLst>
          </p:cNvPr>
          <p:cNvSpPr>
            <a:spLocks noGrp="1" noChangeArrowheads="1"/>
          </p:cNvSpPr>
          <p:nvPr>
            <p:ph type="title"/>
          </p:nvPr>
        </p:nvSpPr>
        <p:spPr/>
        <p:txBody>
          <a:bodyPr/>
          <a:lstStyle/>
          <a:p>
            <a:r>
              <a:rPr lang="en-US" altLang="en-US"/>
              <a:t>5. The Question of the Hijab</a:t>
            </a:r>
          </a:p>
        </p:txBody>
      </p:sp>
      <p:sp>
        <p:nvSpPr>
          <p:cNvPr id="48131" name="Rectangle 3">
            <a:extLst>
              <a:ext uri="{FF2B5EF4-FFF2-40B4-BE49-F238E27FC236}">
                <a16:creationId xmlns:a16="http://schemas.microsoft.com/office/drawing/2014/main" id="{35F1AFB8-8D07-A94A-9649-788E1207B688}"/>
              </a:ext>
            </a:extLst>
          </p:cNvPr>
          <p:cNvSpPr>
            <a:spLocks noGrp="1" noChangeArrowheads="1"/>
          </p:cNvSpPr>
          <p:nvPr>
            <p:ph type="body" idx="1"/>
          </p:nvPr>
        </p:nvSpPr>
        <p:spPr/>
        <p:txBody>
          <a:bodyPr/>
          <a:lstStyle/>
          <a:p>
            <a:pPr>
              <a:buFontTx/>
              <a:buNone/>
            </a:pPr>
            <a:r>
              <a:rPr lang="en-US" altLang="en-US" sz="2800"/>
              <a:t>The word “hijab” is derived from the word “hajaba” meaning ‘to hide from view’ or ‘to cover’.  To know exactly what parts of the body must be covered we need to examine the main Islamic sources for guidance and correct interpretation, namely, the Qur’an.</a:t>
            </a:r>
          </a:p>
          <a:p>
            <a:pPr>
              <a:buFontTx/>
              <a:buNone/>
            </a:pPr>
            <a:endParaRPr lang="en-US" alt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5">
            <a:extLst>
              <a:ext uri="{FF2B5EF4-FFF2-40B4-BE49-F238E27FC236}">
                <a16:creationId xmlns:a16="http://schemas.microsoft.com/office/drawing/2014/main" id="{1B9E6E33-DD75-3A45-A7A0-9E7FA3425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90F9B1EB-B214-B94A-A4E6-2425A0A5CC11}" type="slidenum">
              <a:rPr lang="en-US" altLang="en-US" sz="1400" smtClean="0"/>
              <a:pPr>
                <a:spcBef>
                  <a:spcPct val="0"/>
                </a:spcBef>
                <a:buFontTx/>
                <a:buNone/>
              </a:pPr>
              <a:t>22</a:t>
            </a:fld>
            <a:endParaRPr lang="en-US" altLang="en-US" sz="1400"/>
          </a:p>
        </p:txBody>
      </p:sp>
      <p:sp>
        <p:nvSpPr>
          <p:cNvPr id="49154" name="Rectangle 2">
            <a:extLst>
              <a:ext uri="{FF2B5EF4-FFF2-40B4-BE49-F238E27FC236}">
                <a16:creationId xmlns:a16="http://schemas.microsoft.com/office/drawing/2014/main" id="{035D97E1-F64E-E142-B914-6A9EBC7A6680}"/>
              </a:ext>
            </a:extLst>
          </p:cNvPr>
          <p:cNvSpPr>
            <a:spLocks noGrp="1" noChangeArrowheads="1"/>
          </p:cNvSpPr>
          <p:nvPr>
            <p:ph type="title"/>
          </p:nvPr>
        </p:nvSpPr>
        <p:spPr/>
        <p:txBody>
          <a:bodyPr/>
          <a:lstStyle/>
          <a:p>
            <a:r>
              <a:rPr lang="en-US" altLang="en-US"/>
              <a:t>5.  The Question of Hijab</a:t>
            </a:r>
          </a:p>
        </p:txBody>
      </p:sp>
      <p:sp>
        <p:nvSpPr>
          <p:cNvPr id="49155" name="Rectangle 3">
            <a:extLst>
              <a:ext uri="{FF2B5EF4-FFF2-40B4-BE49-F238E27FC236}">
                <a16:creationId xmlns:a16="http://schemas.microsoft.com/office/drawing/2014/main" id="{FD656520-894E-F34E-8C87-DC22BE35BE31}"/>
              </a:ext>
            </a:extLst>
          </p:cNvPr>
          <p:cNvSpPr>
            <a:spLocks noGrp="1" noChangeArrowheads="1"/>
          </p:cNvSpPr>
          <p:nvPr>
            <p:ph type="body" idx="1"/>
          </p:nvPr>
        </p:nvSpPr>
        <p:spPr/>
        <p:txBody>
          <a:bodyPr/>
          <a:lstStyle/>
          <a:p>
            <a:pPr>
              <a:lnSpc>
                <a:spcPct val="90000"/>
              </a:lnSpc>
              <a:buFontTx/>
              <a:buNone/>
            </a:pPr>
            <a:r>
              <a:rPr lang="en-US" altLang="en-US"/>
              <a:t>a.  The Qur’an says:</a:t>
            </a:r>
          </a:p>
          <a:p>
            <a:pPr>
              <a:lnSpc>
                <a:spcPct val="90000"/>
              </a:lnSpc>
              <a:buFontTx/>
              <a:buNone/>
            </a:pPr>
            <a:r>
              <a:rPr lang="en-US" altLang="en-US"/>
              <a:t>“And say to the believing women to turn their eyes away from temptation and to preserve their chastity: to cover their adornments except such as are normally displayed, and draw their head-covers over their bosoms.”</a:t>
            </a:r>
          </a:p>
          <a:p>
            <a:pPr>
              <a:lnSpc>
                <a:spcPct val="90000"/>
              </a:lnSpc>
              <a:buFontTx/>
              <a:buNone/>
            </a:pPr>
            <a:r>
              <a:rPr lang="en-US" altLang="en-US"/>
              <a:t>“The Light”, verse 31</a:t>
            </a:r>
          </a:p>
          <a:p>
            <a:pPr>
              <a:lnSpc>
                <a:spcPct val="90000"/>
              </a:lnSpc>
              <a:buFontTx/>
              <a:buNone/>
            </a:pP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Number Placeholder 5">
            <a:extLst>
              <a:ext uri="{FF2B5EF4-FFF2-40B4-BE49-F238E27FC236}">
                <a16:creationId xmlns:a16="http://schemas.microsoft.com/office/drawing/2014/main" id="{04F0E2A2-8D48-BF46-A465-DA88F1A6148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7DCAEA6A-D3C8-2B4E-B64D-F66ED6DE8CFB}" type="slidenum">
              <a:rPr lang="en-US" altLang="en-US" sz="1400" smtClean="0"/>
              <a:pPr>
                <a:spcBef>
                  <a:spcPct val="0"/>
                </a:spcBef>
                <a:buFontTx/>
                <a:buNone/>
              </a:pPr>
              <a:t>23</a:t>
            </a:fld>
            <a:endParaRPr lang="en-US" altLang="en-US" sz="1400"/>
          </a:p>
        </p:txBody>
      </p:sp>
      <p:sp>
        <p:nvSpPr>
          <p:cNvPr id="50178" name="Rectangle 2">
            <a:extLst>
              <a:ext uri="{FF2B5EF4-FFF2-40B4-BE49-F238E27FC236}">
                <a16:creationId xmlns:a16="http://schemas.microsoft.com/office/drawing/2014/main" id="{629A2137-7A40-CA4D-BE4B-720033834932}"/>
              </a:ext>
            </a:extLst>
          </p:cNvPr>
          <p:cNvSpPr>
            <a:spLocks noGrp="1" noChangeArrowheads="1"/>
          </p:cNvSpPr>
          <p:nvPr>
            <p:ph type="title"/>
          </p:nvPr>
        </p:nvSpPr>
        <p:spPr/>
        <p:txBody>
          <a:bodyPr/>
          <a:lstStyle/>
          <a:p>
            <a:r>
              <a:rPr lang="en-US" altLang="en-US"/>
              <a:t>5. The Question of Hijab</a:t>
            </a:r>
          </a:p>
        </p:txBody>
      </p:sp>
      <p:sp>
        <p:nvSpPr>
          <p:cNvPr id="50179" name="Rectangle 3">
            <a:extLst>
              <a:ext uri="{FF2B5EF4-FFF2-40B4-BE49-F238E27FC236}">
                <a16:creationId xmlns:a16="http://schemas.microsoft.com/office/drawing/2014/main" id="{A9DE4B4C-38BC-0546-90EE-CC52A900CD06}"/>
              </a:ext>
            </a:extLst>
          </p:cNvPr>
          <p:cNvSpPr>
            <a:spLocks noGrp="1" noChangeArrowheads="1"/>
          </p:cNvSpPr>
          <p:nvPr>
            <p:ph type="body" idx="1"/>
          </p:nvPr>
        </p:nvSpPr>
        <p:spPr/>
        <p:txBody>
          <a:bodyPr/>
          <a:lstStyle/>
          <a:p>
            <a:pPr>
              <a:buFontTx/>
              <a:buNone/>
            </a:pPr>
            <a:endParaRPr lang="en-US" altLang="en-US"/>
          </a:p>
          <a:p>
            <a:pPr>
              <a:buFontTx/>
              <a:buNone/>
            </a:pPr>
            <a:r>
              <a:rPr lang="en-US" altLang="en-US"/>
              <a:t>“Prophet, tell your wives, your daughters, and the wives of the believers to draw their gowns close around them.”</a:t>
            </a:r>
          </a:p>
          <a:p>
            <a:pPr>
              <a:buFontTx/>
              <a:buNone/>
            </a:pPr>
            <a:r>
              <a:rPr lang="en-US" altLang="en-US"/>
              <a:t>“The Confederates”, verse 59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Number Placeholder 5">
            <a:extLst>
              <a:ext uri="{FF2B5EF4-FFF2-40B4-BE49-F238E27FC236}">
                <a16:creationId xmlns:a16="http://schemas.microsoft.com/office/drawing/2014/main" id="{35A08103-435C-B845-8FF4-4C38BBD7597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C3B3EEBC-5E9E-7B4B-B6A3-4664F55F2CCA}" type="slidenum">
              <a:rPr lang="en-US" altLang="en-US" sz="1400" smtClean="0"/>
              <a:pPr>
                <a:spcBef>
                  <a:spcPct val="0"/>
                </a:spcBef>
                <a:buFontTx/>
                <a:buNone/>
              </a:pPr>
              <a:t>24</a:t>
            </a:fld>
            <a:endParaRPr lang="en-US" altLang="en-US" sz="1400"/>
          </a:p>
        </p:txBody>
      </p:sp>
      <p:sp>
        <p:nvSpPr>
          <p:cNvPr id="51202" name="Rectangle 2">
            <a:extLst>
              <a:ext uri="{FF2B5EF4-FFF2-40B4-BE49-F238E27FC236}">
                <a16:creationId xmlns:a16="http://schemas.microsoft.com/office/drawing/2014/main" id="{D1C2953E-C97C-8141-B26D-F1713F434214}"/>
              </a:ext>
            </a:extLst>
          </p:cNvPr>
          <p:cNvSpPr>
            <a:spLocks noGrp="1" noChangeArrowheads="1"/>
          </p:cNvSpPr>
          <p:nvPr>
            <p:ph type="title"/>
          </p:nvPr>
        </p:nvSpPr>
        <p:spPr/>
        <p:txBody>
          <a:bodyPr/>
          <a:lstStyle/>
          <a:p>
            <a:r>
              <a:rPr lang="en-US" altLang="en-US"/>
              <a:t>5.  The Question of Hijab</a:t>
            </a:r>
          </a:p>
        </p:txBody>
      </p:sp>
      <p:sp>
        <p:nvSpPr>
          <p:cNvPr id="51203" name="Rectangle 3">
            <a:extLst>
              <a:ext uri="{FF2B5EF4-FFF2-40B4-BE49-F238E27FC236}">
                <a16:creationId xmlns:a16="http://schemas.microsoft.com/office/drawing/2014/main" id="{DFC42D92-46F5-B944-BF23-3AF0D76DE7C3}"/>
              </a:ext>
            </a:extLst>
          </p:cNvPr>
          <p:cNvSpPr>
            <a:spLocks noGrp="1" noChangeArrowheads="1"/>
          </p:cNvSpPr>
          <p:nvPr>
            <p:ph type="body" idx="1"/>
          </p:nvPr>
        </p:nvSpPr>
        <p:spPr/>
        <p:txBody>
          <a:bodyPr/>
          <a:lstStyle/>
          <a:p>
            <a:r>
              <a:rPr lang="en-US" altLang="en-US"/>
              <a:t>These two verses advise women to cover their hair and bosoms with the “khimar” and their bodies with a long gown because their hair and body are objects of temptation.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Number Placeholder 5">
            <a:extLst>
              <a:ext uri="{FF2B5EF4-FFF2-40B4-BE49-F238E27FC236}">
                <a16:creationId xmlns:a16="http://schemas.microsoft.com/office/drawing/2014/main" id="{D9AF3420-671C-014C-8CCE-2F9A0B4941E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1C6C52DA-5145-9C4D-9432-B761FBCF6BC2}" type="slidenum">
              <a:rPr lang="en-US" altLang="en-US" sz="1400" smtClean="0"/>
              <a:pPr>
                <a:spcBef>
                  <a:spcPct val="0"/>
                </a:spcBef>
                <a:buFontTx/>
                <a:buNone/>
              </a:pPr>
              <a:t>25</a:t>
            </a:fld>
            <a:endParaRPr lang="en-US" altLang="en-US" sz="1400"/>
          </a:p>
        </p:txBody>
      </p:sp>
      <p:sp>
        <p:nvSpPr>
          <p:cNvPr id="52226" name="Rectangle 2">
            <a:extLst>
              <a:ext uri="{FF2B5EF4-FFF2-40B4-BE49-F238E27FC236}">
                <a16:creationId xmlns:a16="http://schemas.microsoft.com/office/drawing/2014/main" id="{2206F659-0AAD-B34F-A56F-544D637D94C4}"/>
              </a:ext>
            </a:extLst>
          </p:cNvPr>
          <p:cNvSpPr>
            <a:spLocks noGrp="1" noChangeArrowheads="1"/>
          </p:cNvSpPr>
          <p:nvPr>
            <p:ph type="title"/>
          </p:nvPr>
        </p:nvSpPr>
        <p:spPr/>
        <p:txBody>
          <a:bodyPr/>
          <a:lstStyle/>
          <a:p>
            <a:r>
              <a:rPr lang="en-US" altLang="en-US"/>
              <a:t>5.  The Question of Hijab</a:t>
            </a:r>
          </a:p>
        </p:txBody>
      </p:sp>
      <p:sp>
        <p:nvSpPr>
          <p:cNvPr id="52227" name="Rectangle 3">
            <a:extLst>
              <a:ext uri="{FF2B5EF4-FFF2-40B4-BE49-F238E27FC236}">
                <a16:creationId xmlns:a16="http://schemas.microsoft.com/office/drawing/2014/main" id="{92D2E02A-5E4D-1F43-9645-4003C1A6464D}"/>
              </a:ext>
            </a:extLst>
          </p:cNvPr>
          <p:cNvSpPr>
            <a:spLocks noGrp="1" noChangeArrowheads="1"/>
          </p:cNvSpPr>
          <p:nvPr>
            <p:ph type="body" idx="1"/>
          </p:nvPr>
        </p:nvSpPr>
        <p:spPr>
          <a:xfrm>
            <a:off x="609600" y="1600200"/>
            <a:ext cx="7772400" cy="4114800"/>
          </a:xfrm>
        </p:spPr>
        <p:txBody>
          <a:bodyPr/>
          <a:lstStyle/>
          <a:p>
            <a:pPr marL="609600" indent="-609600">
              <a:lnSpc>
                <a:spcPct val="90000"/>
              </a:lnSpc>
              <a:buFontTx/>
              <a:buNone/>
            </a:pPr>
            <a:r>
              <a:rPr lang="en-US" altLang="en-US" sz="2800"/>
              <a:t>b.	Muslim women say that women who wear a hijab consider it not merely a covering dress but rather a mode of behavior, manner, and appearance in public.  </a:t>
            </a:r>
          </a:p>
          <a:p>
            <a:pPr marL="609600" indent="-609600">
              <a:lnSpc>
                <a:spcPct val="90000"/>
              </a:lnSpc>
              <a:buFontTx/>
              <a:buNone/>
            </a:pPr>
            <a:r>
              <a:rPr lang="en-US" altLang="en-US" sz="2800"/>
              <a:t>An Iranian school girl said, “We want to stop men from treating us like sex objects.  We want them to ignore our appearance and to be attentive to our personalities and minds.  We want them to take us seriously and treat us as equal and not just chase us around for our bodies and physical looks.” [Mary C. Ali.  “Hijab” The Institute of Islamic Information and Education, Chicago, IL]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Number Placeholder 5">
            <a:extLst>
              <a:ext uri="{FF2B5EF4-FFF2-40B4-BE49-F238E27FC236}">
                <a16:creationId xmlns:a16="http://schemas.microsoft.com/office/drawing/2014/main" id="{9317EA88-84E4-FC42-BAB3-7DDD93B1650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C7A7C45A-B478-8F42-BD3E-FCA78F5A6043}" type="slidenum">
              <a:rPr lang="en-US" altLang="en-US" sz="1400" smtClean="0"/>
              <a:pPr>
                <a:spcBef>
                  <a:spcPct val="0"/>
                </a:spcBef>
                <a:buFontTx/>
                <a:buNone/>
              </a:pPr>
              <a:t>26</a:t>
            </a:fld>
            <a:endParaRPr lang="en-US" altLang="en-US" sz="1400"/>
          </a:p>
        </p:txBody>
      </p:sp>
      <p:sp>
        <p:nvSpPr>
          <p:cNvPr id="53250" name="Rectangle 2">
            <a:extLst>
              <a:ext uri="{FF2B5EF4-FFF2-40B4-BE49-F238E27FC236}">
                <a16:creationId xmlns:a16="http://schemas.microsoft.com/office/drawing/2014/main" id="{F11B67B4-9646-7A47-AE4A-B62AF1FA2DE8}"/>
              </a:ext>
            </a:extLst>
          </p:cNvPr>
          <p:cNvSpPr>
            <a:spLocks noGrp="1" noChangeArrowheads="1"/>
          </p:cNvSpPr>
          <p:nvPr>
            <p:ph type="title"/>
          </p:nvPr>
        </p:nvSpPr>
        <p:spPr/>
        <p:txBody>
          <a:bodyPr/>
          <a:lstStyle/>
          <a:p>
            <a:r>
              <a:rPr lang="en-US" altLang="en-US"/>
              <a:t>5.  The Question of the Hijab</a:t>
            </a:r>
          </a:p>
        </p:txBody>
      </p:sp>
      <p:sp>
        <p:nvSpPr>
          <p:cNvPr id="53251" name="Rectangle 3">
            <a:extLst>
              <a:ext uri="{FF2B5EF4-FFF2-40B4-BE49-F238E27FC236}">
                <a16:creationId xmlns:a16="http://schemas.microsoft.com/office/drawing/2014/main" id="{DE9EE2DA-4BDF-3D4C-A6C3-A8C8E6CFA68A}"/>
              </a:ext>
            </a:extLst>
          </p:cNvPr>
          <p:cNvSpPr>
            <a:spLocks noGrp="1" noChangeArrowheads="1"/>
          </p:cNvSpPr>
          <p:nvPr>
            <p:ph type="body" idx="1"/>
          </p:nvPr>
        </p:nvSpPr>
        <p:spPr/>
        <p:txBody>
          <a:bodyPr/>
          <a:lstStyle/>
          <a:p>
            <a:pPr marL="609600" indent="-609600">
              <a:lnSpc>
                <a:spcPct val="90000"/>
              </a:lnSpc>
              <a:buFontTx/>
              <a:buNone/>
            </a:pPr>
            <a:r>
              <a:rPr lang="en-US" altLang="en-US" sz="2800"/>
              <a:t>c.  </a:t>
            </a:r>
            <a:r>
              <a:rPr lang="en-US" altLang="en-US" sz="2400"/>
              <a:t>A Canadian Muslim woman whose hijab tends to make people see her as either a terrorist or a symbol of oppressed womanhood finds the experience liberating; wearing the hijab, she says:</a:t>
            </a:r>
          </a:p>
          <a:p>
            <a:pPr marL="609600" indent="-609600">
              <a:lnSpc>
                <a:spcPct val="90000"/>
              </a:lnSpc>
              <a:buFont typeface="Times" pitchFamily="2" charset="0"/>
              <a:buAutoNum type="arabicParenR"/>
            </a:pPr>
            <a:r>
              <a:rPr lang="en-US" altLang="en-US" sz="2400"/>
              <a:t>strengthens her belief that her body is her own private concern</a:t>
            </a:r>
          </a:p>
          <a:p>
            <a:pPr marL="609600" indent="-609600">
              <a:lnSpc>
                <a:spcPct val="90000"/>
              </a:lnSpc>
              <a:buFont typeface="Times" pitchFamily="2" charset="0"/>
              <a:buAutoNum type="arabicParenR"/>
            </a:pPr>
            <a:r>
              <a:rPr lang="en-US" altLang="en-US" sz="2400"/>
              <a:t>Gives back to women ultimate control of their own bodies and </a:t>
            </a:r>
          </a:p>
          <a:p>
            <a:pPr marL="609600" indent="-609600">
              <a:lnSpc>
                <a:spcPct val="90000"/>
              </a:lnSpc>
              <a:buFont typeface="Times" pitchFamily="2" charset="0"/>
              <a:buAutoNum type="arabicParenR"/>
            </a:pPr>
            <a:r>
              <a:rPr lang="en-US" altLang="en-US" sz="2400"/>
              <a:t>Gives her freedom from constant attention to her physical self. [“Hijab and Muslim Women”, by Naheed Mustafa]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5">
            <a:extLst>
              <a:ext uri="{FF2B5EF4-FFF2-40B4-BE49-F238E27FC236}">
                <a16:creationId xmlns:a16="http://schemas.microsoft.com/office/drawing/2014/main" id="{6FEB0B9D-138E-254C-9962-2E509B254A0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CD7D37E0-DC4E-2D4E-A6AF-953B98B086A9}" type="slidenum">
              <a:rPr lang="en-US" altLang="en-US" sz="1400" smtClean="0"/>
              <a:pPr>
                <a:spcBef>
                  <a:spcPct val="0"/>
                </a:spcBef>
                <a:buFontTx/>
                <a:buNone/>
              </a:pPr>
              <a:t>27</a:t>
            </a:fld>
            <a:endParaRPr lang="en-US" altLang="en-US" sz="1400"/>
          </a:p>
        </p:txBody>
      </p:sp>
      <p:sp>
        <p:nvSpPr>
          <p:cNvPr id="54274" name="Rectangle 2">
            <a:extLst>
              <a:ext uri="{FF2B5EF4-FFF2-40B4-BE49-F238E27FC236}">
                <a16:creationId xmlns:a16="http://schemas.microsoft.com/office/drawing/2014/main" id="{846E2A28-AA8D-674F-9055-4CDC0DBC1F62}"/>
              </a:ext>
            </a:extLst>
          </p:cNvPr>
          <p:cNvSpPr>
            <a:spLocks noGrp="1" noChangeArrowheads="1"/>
          </p:cNvSpPr>
          <p:nvPr>
            <p:ph type="title"/>
          </p:nvPr>
        </p:nvSpPr>
        <p:spPr/>
        <p:txBody>
          <a:bodyPr/>
          <a:lstStyle/>
          <a:p>
            <a:pPr marL="838200" indent="-838200">
              <a:buFontTx/>
              <a:buAutoNum type="arabicPeriod" startAt="5"/>
            </a:pPr>
            <a:r>
              <a:rPr lang="en-US" altLang="en-US" sz="3600"/>
              <a:t>The Question of Hijab</a:t>
            </a:r>
            <a:endParaRPr lang="en-US" altLang="en-US"/>
          </a:p>
        </p:txBody>
      </p:sp>
      <p:pic>
        <p:nvPicPr>
          <p:cNvPr id="55301" name="WomensRole2.mov" descr="WomensRole2">
            <a:hlinkClick r:id="" action="ppaction://media"/>
            <a:extLst>
              <a:ext uri="{FF2B5EF4-FFF2-40B4-BE49-F238E27FC236}">
                <a16:creationId xmlns:a16="http://schemas.microsoft.com/office/drawing/2014/main" id="{E60EB416-C0FE-1A4A-B342-319B416ABDF8}"/>
              </a:ext>
            </a:extLst>
          </p:cNvPr>
          <p:cNvPicPr>
            <a:picLocks noRot="1" noChangeAspect="1" noChangeArrowheads="1"/>
          </p:cNvPicPr>
          <p:nvPr>
            <a:vide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3048000" y="289560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6" name="Text Box 6">
            <a:extLst>
              <a:ext uri="{FF2B5EF4-FFF2-40B4-BE49-F238E27FC236}">
                <a16:creationId xmlns:a16="http://schemas.microsoft.com/office/drawing/2014/main" id="{B0CD2CAE-6348-8346-AF46-2D2C8B9E62F5}"/>
              </a:ext>
            </a:extLst>
          </p:cNvPr>
          <p:cNvSpPr txBox="1">
            <a:spLocks noChangeArrowheads="1"/>
          </p:cNvSpPr>
          <p:nvPr/>
        </p:nvSpPr>
        <p:spPr bwMode="auto">
          <a:xfrm>
            <a:off x="609600" y="1828800"/>
            <a:ext cx="80010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50000"/>
              </a:spcBef>
            </a:pPr>
            <a:r>
              <a:rPr lang="en-US" altLang="en-US" sz="2400"/>
              <a:t> It is a misconception that all Muslim women wear the Hijab by force. According to Professor Yvonne Haddad, “Muslim girls today wear the veil in public as a symbol of cultural authenticity, rejection of western values. Some of them argue that it provides them with freedom, dignity, chastity, modesty and not being a sex object.” (Yvonne Haddad, “Islam, Women and Revolution in 20th  Century Arab Thought”, </a:t>
            </a:r>
            <a:r>
              <a:rPr lang="en-US" altLang="en-US" sz="2400" i="1"/>
              <a:t>The Muslim World,</a:t>
            </a:r>
            <a:r>
              <a:rPr lang="en-US" altLang="en-US" sz="2400"/>
              <a:t> vol. 74, nos. 3-4, 1984)</a:t>
            </a:r>
          </a:p>
          <a:p>
            <a:pPr>
              <a:spcBef>
                <a:spcPct val="50000"/>
              </a:spcBef>
            </a:pPr>
            <a:endParaRPr lang="en-US" altLang="en-US" sz="240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5301"/>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55301"/>
                                        </p:tgtEl>
                                      </p:cBhvr>
                                    </p:cmd>
                                  </p:childTnLst>
                                </p:cTn>
                              </p:par>
                            </p:childTnLst>
                          </p:cTn>
                        </p:par>
                      </p:childTnLst>
                    </p:cTn>
                  </p:par>
                </p:childTnLst>
              </p:cTn>
              <p:nextCondLst>
                <p:cond evt="onClick" delay="0">
                  <p:tgtEl>
                    <p:spTgt spid="55301"/>
                  </p:tgtEl>
                </p:cond>
              </p:nextCondLst>
            </p:seq>
            <p:video>
              <p:cMediaNode vol="80000">
                <p:cTn id="7" fill="hold" display="0">
                  <p:stCondLst>
                    <p:cond delay="indefinite"/>
                  </p:stCondLst>
                </p:cTn>
                <p:tgtEl>
                  <p:spTgt spid="55301"/>
                </p:tgtEl>
              </p:cMediaNode>
            </p:vide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5">
            <a:extLst>
              <a:ext uri="{FF2B5EF4-FFF2-40B4-BE49-F238E27FC236}">
                <a16:creationId xmlns:a16="http://schemas.microsoft.com/office/drawing/2014/main" id="{48B72E66-AED0-EC49-AB11-0FB7C05F5B5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067A57BC-8B9A-C449-87D1-8903CEDD3DEC}" type="slidenum">
              <a:rPr lang="en-US" altLang="en-US" sz="1400" smtClean="0"/>
              <a:pPr>
                <a:spcBef>
                  <a:spcPct val="0"/>
                </a:spcBef>
                <a:buFontTx/>
                <a:buNone/>
              </a:pPr>
              <a:t>28</a:t>
            </a:fld>
            <a:endParaRPr lang="en-US" altLang="en-US" sz="1400"/>
          </a:p>
        </p:txBody>
      </p:sp>
      <p:sp>
        <p:nvSpPr>
          <p:cNvPr id="55298" name="Rectangle 2">
            <a:extLst>
              <a:ext uri="{FF2B5EF4-FFF2-40B4-BE49-F238E27FC236}">
                <a16:creationId xmlns:a16="http://schemas.microsoft.com/office/drawing/2014/main" id="{B9A4F95C-EB8C-F54C-843D-F37B520EED96}"/>
              </a:ext>
            </a:extLst>
          </p:cNvPr>
          <p:cNvSpPr>
            <a:spLocks noGrp="1" noChangeArrowheads="1"/>
          </p:cNvSpPr>
          <p:nvPr>
            <p:ph type="title"/>
          </p:nvPr>
        </p:nvSpPr>
        <p:spPr/>
        <p:txBody>
          <a:bodyPr/>
          <a:lstStyle/>
          <a:p>
            <a:pPr marL="838200" indent="-838200"/>
            <a:r>
              <a:rPr lang="en-US" altLang="en-US" sz="3600"/>
              <a:t>The Question of the Hijab</a:t>
            </a:r>
            <a:endParaRPr lang="en-US" altLang="en-US"/>
          </a:p>
        </p:txBody>
      </p:sp>
      <p:sp>
        <p:nvSpPr>
          <p:cNvPr id="55299" name="Rectangle 3">
            <a:extLst>
              <a:ext uri="{FF2B5EF4-FFF2-40B4-BE49-F238E27FC236}">
                <a16:creationId xmlns:a16="http://schemas.microsoft.com/office/drawing/2014/main" id="{6AC9AEC6-2905-4D45-87A7-600BCA1DC1D9}"/>
              </a:ext>
            </a:extLst>
          </p:cNvPr>
          <p:cNvSpPr>
            <a:spLocks noGrp="1" noChangeArrowheads="1"/>
          </p:cNvSpPr>
          <p:nvPr>
            <p:ph type="body" idx="1"/>
          </p:nvPr>
        </p:nvSpPr>
        <p:spPr>
          <a:xfrm>
            <a:off x="685800" y="1447800"/>
            <a:ext cx="7772400" cy="4114800"/>
          </a:xfrm>
        </p:spPr>
        <p:txBody>
          <a:bodyPr/>
          <a:lstStyle/>
          <a:p>
            <a:r>
              <a:rPr lang="en-US" altLang="en-US"/>
              <a:t>And Fadwa El Guindi asserts in her lecture “Womanhood in Islam: Perception and Misconceptions” that Islamic women use the veil for protection against male exploitation. (</a:t>
            </a:r>
            <a:r>
              <a:rPr lang="en-US" altLang="en-US" i="1"/>
              <a:t>The Arab American News</a:t>
            </a:r>
            <a:r>
              <a:rPr lang="en-US" altLang="en-US"/>
              <a:t>, Vol. 6,1990)</a:t>
            </a:r>
          </a:p>
          <a:p>
            <a:r>
              <a:rPr lang="en-US" altLang="en-US"/>
              <a:t>It is therefore safe to conclude that wearing the hijab may be a matter of tradition or religious, cultural and in certain areas family pressure.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8281A447-901C-2E48-9F21-0166E604757C}"/>
              </a:ext>
            </a:extLst>
          </p:cNvPr>
          <p:cNvSpPr>
            <a:spLocks noGrp="1" noChangeArrowheads="1"/>
          </p:cNvSpPr>
          <p:nvPr>
            <p:ph type="title"/>
          </p:nvPr>
        </p:nvSpPr>
        <p:spPr/>
        <p:txBody>
          <a:bodyPr/>
          <a:lstStyle/>
          <a:p>
            <a:r>
              <a:rPr lang="en-US" altLang="en-US"/>
              <a:t>The Question of Hijab</a:t>
            </a:r>
          </a:p>
        </p:txBody>
      </p:sp>
      <p:sp>
        <p:nvSpPr>
          <p:cNvPr id="56322" name="Rectangle 3">
            <a:extLst>
              <a:ext uri="{FF2B5EF4-FFF2-40B4-BE49-F238E27FC236}">
                <a16:creationId xmlns:a16="http://schemas.microsoft.com/office/drawing/2014/main" id="{05FDA92A-9C2B-4F4F-9CED-EB5DB4B0111B}"/>
              </a:ext>
            </a:extLst>
          </p:cNvPr>
          <p:cNvSpPr>
            <a:spLocks noGrp="1" noChangeArrowheads="1"/>
          </p:cNvSpPr>
          <p:nvPr>
            <p:ph type="body" idx="1"/>
          </p:nvPr>
        </p:nvSpPr>
        <p:spPr/>
        <p:txBody>
          <a:bodyPr/>
          <a:lstStyle/>
          <a:p>
            <a:endParaRPr lang="en-US" altLang="en-US"/>
          </a:p>
        </p:txBody>
      </p:sp>
      <p:sp>
        <p:nvSpPr>
          <p:cNvPr id="56323" name="AutoShape 4">
            <a:hlinkClick r:id="rId2" action="ppaction://hlinkfile" highlightClick="1"/>
            <a:extLst>
              <a:ext uri="{FF2B5EF4-FFF2-40B4-BE49-F238E27FC236}">
                <a16:creationId xmlns:a16="http://schemas.microsoft.com/office/drawing/2014/main" id="{5903D38E-C429-8146-BC04-B6A116BB54A6}"/>
              </a:ext>
            </a:extLst>
          </p:cNvPr>
          <p:cNvSpPr>
            <a:spLocks noChangeArrowheads="1"/>
          </p:cNvSpPr>
          <p:nvPr/>
        </p:nvSpPr>
        <p:spPr bwMode="auto">
          <a:xfrm>
            <a:off x="7467600" y="6324600"/>
            <a:ext cx="762000" cy="533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a:extLst>
              <a:ext uri="{FF2B5EF4-FFF2-40B4-BE49-F238E27FC236}">
                <a16:creationId xmlns:a16="http://schemas.microsoft.com/office/drawing/2014/main" id="{E0FD55D7-A574-DA41-BDF6-69AF3E1FDF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066DF703-3186-D445-8E56-08EE1E6DBF94}" type="slidenum">
              <a:rPr lang="en-US" altLang="en-US" sz="1400" smtClean="0"/>
              <a:pPr>
                <a:spcBef>
                  <a:spcPct val="0"/>
                </a:spcBef>
                <a:buFontTx/>
                <a:buNone/>
              </a:pPr>
              <a:t>3</a:t>
            </a:fld>
            <a:endParaRPr lang="en-US" altLang="en-US" sz="1400"/>
          </a:p>
        </p:txBody>
      </p:sp>
      <p:sp>
        <p:nvSpPr>
          <p:cNvPr id="17410" name="Rectangle 3">
            <a:extLst>
              <a:ext uri="{FF2B5EF4-FFF2-40B4-BE49-F238E27FC236}">
                <a16:creationId xmlns:a16="http://schemas.microsoft.com/office/drawing/2014/main" id="{4808859A-A716-414D-AF56-31D2C2859743}"/>
              </a:ext>
            </a:extLst>
          </p:cNvPr>
          <p:cNvSpPr>
            <a:spLocks noGrp="1" noChangeArrowheads="1"/>
          </p:cNvSpPr>
          <p:nvPr>
            <p:ph type="body" idx="1"/>
          </p:nvPr>
        </p:nvSpPr>
        <p:spPr>
          <a:xfrm>
            <a:off x="762000" y="2438400"/>
            <a:ext cx="7772400" cy="3211513"/>
          </a:xfrm>
        </p:spPr>
        <p:txBody>
          <a:bodyPr/>
          <a:lstStyle/>
          <a:p>
            <a:pPr>
              <a:buFontTx/>
              <a:buNone/>
            </a:pPr>
            <a:r>
              <a:rPr lang="en-US" altLang="en-US">
                <a:solidFill>
                  <a:srgbClr val="00FFFF"/>
                </a:solidFill>
              </a:rPr>
              <a:t>1. Women’s Studies</a:t>
            </a:r>
          </a:p>
          <a:p>
            <a:pPr>
              <a:buFontTx/>
              <a:buNone/>
            </a:pPr>
            <a:r>
              <a:rPr lang="en-US" altLang="en-US">
                <a:solidFill>
                  <a:srgbClr val="00FFFF"/>
                </a:solidFill>
              </a:rPr>
              <a:t>2. Status of Arab Women</a:t>
            </a:r>
          </a:p>
          <a:p>
            <a:pPr>
              <a:buFontTx/>
              <a:buNone/>
            </a:pPr>
            <a:r>
              <a:rPr lang="en-US" altLang="en-US">
                <a:solidFill>
                  <a:srgbClr val="00FFFF"/>
                </a:solidFill>
              </a:rPr>
              <a:t>3. Changing Roles and Needs</a:t>
            </a:r>
          </a:p>
          <a:p>
            <a:pPr>
              <a:buFontTx/>
              <a:buNone/>
            </a:pPr>
            <a:r>
              <a:rPr lang="en-US" altLang="en-US">
                <a:solidFill>
                  <a:srgbClr val="00FFFF"/>
                </a:solidFill>
              </a:rPr>
              <a:t>4. Culturally Relevant Response</a:t>
            </a:r>
          </a:p>
          <a:p>
            <a:pPr>
              <a:buFontTx/>
              <a:buNone/>
            </a:pPr>
            <a:r>
              <a:rPr lang="en-US" altLang="en-US">
                <a:solidFill>
                  <a:srgbClr val="00FFFF"/>
                </a:solidFill>
              </a:rPr>
              <a:t>5. The Future</a:t>
            </a:r>
            <a:endParaRPr lang="en-US" altLang="en-US">
              <a:solidFill>
                <a:srgbClr val="0099FF"/>
              </a:solidFill>
            </a:endParaRPr>
          </a:p>
        </p:txBody>
      </p:sp>
      <p:sp>
        <p:nvSpPr>
          <p:cNvPr id="17411" name="Rectangle 4">
            <a:extLst>
              <a:ext uri="{FF2B5EF4-FFF2-40B4-BE49-F238E27FC236}">
                <a16:creationId xmlns:a16="http://schemas.microsoft.com/office/drawing/2014/main" id="{EB75AA5D-E2FF-4241-834A-34C4A1CBEB6D}"/>
              </a:ext>
            </a:extLst>
          </p:cNvPr>
          <p:cNvSpPr>
            <a:spLocks noChangeArrowheads="1"/>
          </p:cNvSpPr>
          <p:nvPr/>
        </p:nvSpPr>
        <p:spPr bwMode="auto">
          <a:xfrm>
            <a:off x="685800" y="1676400"/>
            <a:ext cx="77724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lgn="ctr">
              <a:spcBef>
                <a:spcPct val="0"/>
              </a:spcBef>
              <a:buFontTx/>
              <a:buNone/>
            </a:pPr>
            <a:endParaRPr lang="en-US" altLang="en-US" sz="4400">
              <a:solidFill>
                <a:schemeClr val="tx2"/>
              </a:solidFill>
            </a:endParaRPr>
          </a:p>
        </p:txBody>
      </p:sp>
      <p:sp>
        <p:nvSpPr>
          <p:cNvPr id="2053" name="Rectangle 5">
            <a:extLst>
              <a:ext uri="{FF2B5EF4-FFF2-40B4-BE49-F238E27FC236}">
                <a16:creationId xmlns:a16="http://schemas.microsoft.com/office/drawing/2014/main" id="{1BDB1053-F9BB-1F46-BB14-9BB25FF7CBBD}"/>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Arab Women</a:t>
            </a:r>
            <a:endParaRPr lang="en-US" sz="8000" b="1">
              <a:solidFill>
                <a:srgbClr val="3399FF"/>
              </a:solidFill>
              <a:effectLst>
                <a:outerShdw blurRad="38100" dist="38100" dir="2700000" algn="tl">
                  <a:srgbClr val="FFFFFF"/>
                </a:outerShdw>
              </a:effectLs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Number Placeholder 5">
            <a:extLst>
              <a:ext uri="{FF2B5EF4-FFF2-40B4-BE49-F238E27FC236}">
                <a16:creationId xmlns:a16="http://schemas.microsoft.com/office/drawing/2014/main" id="{49F7F451-D419-4D43-885C-4DC268E1072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6660E274-6C9D-F941-B305-BD0D3DBAE4F4}" type="slidenum">
              <a:rPr lang="en-US" altLang="en-US" sz="1400" smtClean="0"/>
              <a:pPr>
                <a:spcBef>
                  <a:spcPct val="0"/>
                </a:spcBef>
                <a:buFontTx/>
                <a:buNone/>
              </a:pPr>
              <a:t>30</a:t>
            </a:fld>
            <a:endParaRPr lang="en-US" altLang="en-US" sz="1400"/>
          </a:p>
        </p:txBody>
      </p:sp>
      <p:sp>
        <p:nvSpPr>
          <p:cNvPr id="57346" name="Rectangle 2">
            <a:extLst>
              <a:ext uri="{FF2B5EF4-FFF2-40B4-BE49-F238E27FC236}">
                <a16:creationId xmlns:a16="http://schemas.microsoft.com/office/drawing/2014/main" id="{328E0A00-8D36-6040-AF8D-01CAB22031D1}"/>
              </a:ext>
            </a:extLst>
          </p:cNvPr>
          <p:cNvSpPr>
            <a:spLocks noGrp="1" noChangeArrowheads="1"/>
          </p:cNvSpPr>
          <p:nvPr>
            <p:ph type="title"/>
          </p:nvPr>
        </p:nvSpPr>
        <p:spPr/>
        <p:txBody>
          <a:bodyPr/>
          <a:lstStyle/>
          <a:p>
            <a:r>
              <a:rPr lang="en-US" altLang="en-US" sz="2800"/>
              <a:t>6. The Issue of Arranged Marriages and Dowry</a:t>
            </a:r>
          </a:p>
        </p:txBody>
      </p:sp>
      <p:sp>
        <p:nvSpPr>
          <p:cNvPr id="57347" name="Rectangle 3">
            <a:extLst>
              <a:ext uri="{FF2B5EF4-FFF2-40B4-BE49-F238E27FC236}">
                <a16:creationId xmlns:a16="http://schemas.microsoft.com/office/drawing/2014/main" id="{B2D91469-678C-9040-B467-E9062F7DC36A}"/>
              </a:ext>
            </a:extLst>
          </p:cNvPr>
          <p:cNvSpPr>
            <a:spLocks noGrp="1" noChangeArrowheads="1"/>
          </p:cNvSpPr>
          <p:nvPr>
            <p:ph type="body" idx="1"/>
          </p:nvPr>
        </p:nvSpPr>
        <p:spPr/>
        <p:txBody>
          <a:bodyPr/>
          <a:lstStyle/>
          <a:p>
            <a:pPr>
              <a:lnSpc>
                <a:spcPct val="90000"/>
              </a:lnSpc>
            </a:pPr>
            <a:r>
              <a:rPr lang="en-US" altLang="en-US"/>
              <a:t>Here cultural differences must be considered:</a:t>
            </a:r>
          </a:p>
          <a:p>
            <a:pPr lvl="1">
              <a:lnSpc>
                <a:spcPct val="90000"/>
              </a:lnSpc>
            </a:pPr>
            <a:r>
              <a:rPr lang="en-US" altLang="en-US"/>
              <a:t>Forced marriages are still practiced in rural areas contrary to Islamic teachings, which require the acceptance of the two prior to marriage.</a:t>
            </a:r>
          </a:p>
          <a:p>
            <a:pPr lvl="1">
              <a:lnSpc>
                <a:spcPct val="90000"/>
              </a:lnSpc>
            </a:pPr>
            <a:r>
              <a:rPr lang="en-US" altLang="en-US"/>
              <a:t>Arranged marriages through families are considered normal. Romantic relationships are perceived to grow after marriage.</a:t>
            </a:r>
          </a:p>
          <a:p>
            <a:pPr lvl="1">
              <a:lnSpc>
                <a:spcPct val="90000"/>
              </a:lnSpc>
            </a:pPr>
            <a:r>
              <a:rPr lang="en-US" altLang="en-US"/>
              <a:t>The Islamic marriage contract.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Number Placeholder 5">
            <a:extLst>
              <a:ext uri="{FF2B5EF4-FFF2-40B4-BE49-F238E27FC236}">
                <a16:creationId xmlns:a16="http://schemas.microsoft.com/office/drawing/2014/main" id="{02C3EB74-FB60-4242-8A26-04864532B01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F7233F5B-386C-0F4A-84A6-4AA118DF463F}" type="slidenum">
              <a:rPr lang="en-US" altLang="en-US" sz="1400" smtClean="0"/>
              <a:pPr>
                <a:spcBef>
                  <a:spcPct val="0"/>
                </a:spcBef>
                <a:buFontTx/>
                <a:buNone/>
              </a:pPr>
              <a:t>31</a:t>
            </a:fld>
            <a:endParaRPr lang="en-US" altLang="en-US" sz="1400"/>
          </a:p>
        </p:txBody>
      </p:sp>
      <p:sp>
        <p:nvSpPr>
          <p:cNvPr id="58370" name="Rectangle 2">
            <a:extLst>
              <a:ext uri="{FF2B5EF4-FFF2-40B4-BE49-F238E27FC236}">
                <a16:creationId xmlns:a16="http://schemas.microsoft.com/office/drawing/2014/main" id="{A23D1F53-C814-FF45-8233-6919C1C5FDF1}"/>
              </a:ext>
            </a:extLst>
          </p:cNvPr>
          <p:cNvSpPr>
            <a:spLocks noGrp="1" noChangeArrowheads="1"/>
          </p:cNvSpPr>
          <p:nvPr>
            <p:ph type="title"/>
          </p:nvPr>
        </p:nvSpPr>
        <p:spPr/>
        <p:txBody>
          <a:bodyPr/>
          <a:lstStyle/>
          <a:p>
            <a:r>
              <a:rPr lang="en-US" altLang="en-US" sz="2800"/>
              <a:t>7. Famous Arab Women Writers and Singers</a:t>
            </a:r>
          </a:p>
        </p:txBody>
      </p:sp>
      <p:sp>
        <p:nvSpPr>
          <p:cNvPr id="58371" name="Rectangle 3">
            <a:extLst>
              <a:ext uri="{FF2B5EF4-FFF2-40B4-BE49-F238E27FC236}">
                <a16:creationId xmlns:a16="http://schemas.microsoft.com/office/drawing/2014/main" id="{09DCA55C-1C66-E444-AF54-0D00531C9FB2}"/>
              </a:ext>
            </a:extLst>
          </p:cNvPr>
          <p:cNvSpPr>
            <a:spLocks noGrp="1" noChangeArrowheads="1"/>
          </p:cNvSpPr>
          <p:nvPr>
            <p:ph type="body" idx="1"/>
          </p:nvPr>
        </p:nvSpPr>
        <p:spPr>
          <a:xfrm>
            <a:off x="685800" y="1447800"/>
            <a:ext cx="7772400" cy="4114800"/>
          </a:xfrm>
        </p:spPr>
        <p:txBody>
          <a:bodyPr/>
          <a:lstStyle/>
          <a:p>
            <a:r>
              <a:rPr lang="en-US" altLang="en-US" sz="2800"/>
              <a:t>The two areas in which Arab women have excelled in playing an important role are in literature and the arts: Naazik al-Mala’ika in Iraq; Ghada al-Samman and Hanan al-Sheikh in Lebanon; Salma al-Jayyusi in Palestine; Nawal al-Sa’adawi, Egypt; Ahlam Mustaghanni, Algeria; and Laila Othman in Kuwait are novelists, critics and poets; Umm Kulthum and Laila Murad, Egypt; Asmahan, Lebanon and Egypt; Fairuz and Sabah of Lebanon; and Samira Tawfiq of Jordan are in the performing arts.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a:extLst>
              <a:ext uri="{FF2B5EF4-FFF2-40B4-BE49-F238E27FC236}">
                <a16:creationId xmlns:a16="http://schemas.microsoft.com/office/drawing/2014/main" id="{0F8949D5-CF21-7142-ADB7-2AE1A3921657}"/>
              </a:ext>
            </a:extLst>
          </p:cNvPr>
          <p:cNvSpPr>
            <a:spLocks noGrp="1" noChangeArrowheads="1"/>
          </p:cNvSpPr>
          <p:nvPr>
            <p:ph type="title"/>
          </p:nvPr>
        </p:nvSpPr>
        <p:spPr/>
        <p:txBody>
          <a:bodyPr/>
          <a:lstStyle/>
          <a:p>
            <a:r>
              <a:rPr lang="en-US" altLang="en-US"/>
              <a:t>Umm Kulthum</a:t>
            </a:r>
          </a:p>
        </p:txBody>
      </p:sp>
      <p:sp>
        <p:nvSpPr>
          <p:cNvPr id="59394" name="Rectangle 3">
            <a:extLst>
              <a:ext uri="{FF2B5EF4-FFF2-40B4-BE49-F238E27FC236}">
                <a16:creationId xmlns:a16="http://schemas.microsoft.com/office/drawing/2014/main" id="{D39A0570-F4DA-924C-9B24-843770FDB965}"/>
              </a:ext>
            </a:extLst>
          </p:cNvPr>
          <p:cNvSpPr>
            <a:spLocks noGrp="1" noChangeArrowheads="1"/>
          </p:cNvSpPr>
          <p:nvPr>
            <p:ph type="body" idx="1"/>
          </p:nvPr>
        </p:nvSpPr>
        <p:spPr/>
        <p:txBody>
          <a:bodyPr/>
          <a:lstStyle/>
          <a:p>
            <a:endParaRPr lang="en-US" altLang="en-US"/>
          </a:p>
        </p:txBody>
      </p:sp>
      <p:sp>
        <p:nvSpPr>
          <p:cNvPr id="59395" name="AutoShape 4">
            <a:hlinkClick r:id="rId2" action="ppaction://hlinkfile" highlightClick="1"/>
            <a:extLst>
              <a:ext uri="{FF2B5EF4-FFF2-40B4-BE49-F238E27FC236}">
                <a16:creationId xmlns:a16="http://schemas.microsoft.com/office/drawing/2014/main" id="{D7AEC760-B41A-9948-A8F3-AA5853CBCD5B}"/>
              </a:ext>
            </a:extLst>
          </p:cNvPr>
          <p:cNvSpPr>
            <a:spLocks noChangeArrowheads="1"/>
          </p:cNvSpPr>
          <p:nvPr/>
        </p:nvSpPr>
        <p:spPr bwMode="auto">
          <a:xfrm>
            <a:off x="7467600" y="6248400"/>
            <a:ext cx="762000" cy="6096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endParaRPr lang="en-US" altLang="en-US"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Number Placeholder 5">
            <a:extLst>
              <a:ext uri="{FF2B5EF4-FFF2-40B4-BE49-F238E27FC236}">
                <a16:creationId xmlns:a16="http://schemas.microsoft.com/office/drawing/2014/main" id="{5EFD327D-BB29-0647-BBB4-CC2BB5CE087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DD357EE4-DD26-7944-A39B-F20279E4B9E5}" type="slidenum">
              <a:rPr lang="en-US" altLang="en-US" sz="1400" smtClean="0"/>
              <a:pPr>
                <a:spcBef>
                  <a:spcPct val="0"/>
                </a:spcBef>
                <a:buFontTx/>
                <a:buNone/>
              </a:pPr>
              <a:t>33</a:t>
            </a:fld>
            <a:endParaRPr lang="en-US" altLang="en-US" sz="1400"/>
          </a:p>
        </p:txBody>
      </p:sp>
      <p:sp>
        <p:nvSpPr>
          <p:cNvPr id="32770" name="Rectangle 2">
            <a:extLst>
              <a:ext uri="{FF2B5EF4-FFF2-40B4-BE49-F238E27FC236}">
                <a16:creationId xmlns:a16="http://schemas.microsoft.com/office/drawing/2014/main" id="{61DB2A93-805B-5C4A-A3E1-CDE64E9AC2C0}"/>
              </a:ext>
            </a:extLst>
          </p:cNvPr>
          <p:cNvSpPr>
            <a:spLocks noGrp="1" noChangeArrowheads="1"/>
          </p:cNvSpPr>
          <p:nvPr>
            <p:ph type="title"/>
          </p:nvPr>
        </p:nvSpPr>
        <p:spPr/>
        <p:txBody>
          <a:bodyPr/>
          <a:lstStyle/>
          <a:p>
            <a:pPr>
              <a:defRPr/>
            </a:pPr>
            <a:r>
              <a:rPr lang="en-US" sz="4800" b="1" dirty="0">
                <a:solidFill>
                  <a:srgbClr val="FF6600"/>
                </a:solidFill>
                <a:effectLst>
                  <a:outerShdw blurRad="38100" dist="38100" dir="2700000" algn="tl">
                    <a:srgbClr val="FFFFFF"/>
                  </a:outerShdw>
                </a:effectLst>
              </a:rPr>
              <a:t>8. The Future</a:t>
            </a:r>
            <a:endParaRPr lang="en-US" dirty="0"/>
          </a:p>
        </p:txBody>
      </p:sp>
      <p:sp>
        <p:nvSpPr>
          <p:cNvPr id="60419" name="Rectangle 3">
            <a:extLst>
              <a:ext uri="{FF2B5EF4-FFF2-40B4-BE49-F238E27FC236}">
                <a16:creationId xmlns:a16="http://schemas.microsoft.com/office/drawing/2014/main" id="{7DE0B94C-DD9B-DF4C-9781-5BC65118AF95}"/>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3600">
                <a:solidFill>
                  <a:srgbClr val="00FFFF"/>
                </a:solidFill>
                <a:latin typeface="Times New Roman" panose="02020603050405020304" pitchFamily="18" charset="0"/>
              </a:rPr>
              <a:t>Under the challenges of world-wide women’s movements, Arab women today are working through women’s state- controlled unions to establish an indigenous force of feminism that is compatible with Arab/Muslim cultural and religious heritage.</a:t>
            </a:r>
            <a:endParaRPr lang="en-US" altLang="en-US" sz="2800">
              <a:solidFill>
                <a:srgbClr val="00FFFF"/>
              </a:solidFill>
              <a:latin typeface="Times New Roman" panose="02020603050405020304" pitchFamily="18" charset="0"/>
            </a:endParaRPr>
          </a:p>
          <a:p>
            <a:pPr lvl="2">
              <a:lnSpc>
                <a:spcPct val="90000"/>
              </a:lnSpc>
              <a:buFont typeface="Symbol" pitchFamily="2" charset="2"/>
              <a:buChar char="·"/>
            </a:pPr>
            <a:endParaRPr lang="en-US" altLang="en-US" sz="2800">
              <a:solidFill>
                <a:srgbClr val="00FFFF"/>
              </a:solidFill>
              <a:latin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Number Placeholder 5">
            <a:extLst>
              <a:ext uri="{FF2B5EF4-FFF2-40B4-BE49-F238E27FC236}">
                <a16:creationId xmlns:a16="http://schemas.microsoft.com/office/drawing/2014/main" id="{F0BBCB2D-87F9-C945-ABC2-28DC172816C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134D60D0-99E7-A148-90D6-421590A4E9B1}" type="slidenum">
              <a:rPr lang="en-US" altLang="en-US" sz="1400" smtClean="0"/>
              <a:pPr>
                <a:spcBef>
                  <a:spcPct val="0"/>
                </a:spcBef>
                <a:buFontTx/>
                <a:buNone/>
              </a:pPr>
              <a:t>34</a:t>
            </a:fld>
            <a:endParaRPr lang="en-US" altLang="en-US" sz="1400"/>
          </a:p>
        </p:txBody>
      </p:sp>
      <p:sp>
        <p:nvSpPr>
          <p:cNvPr id="62466" name="Rectangle 2">
            <a:extLst>
              <a:ext uri="{FF2B5EF4-FFF2-40B4-BE49-F238E27FC236}">
                <a16:creationId xmlns:a16="http://schemas.microsoft.com/office/drawing/2014/main" id="{18547779-417B-4444-9086-0B111A87979A}"/>
              </a:ext>
            </a:extLst>
          </p:cNvPr>
          <p:cNvSpPr>
            <a:spLocks noGrp="1" noChangeArrowheads="1"/>
          </p:cNvSpPr>
          <p:nvPr>
            <p:ph type="title"/>
          </p:nvPr>
        </p:nvSpPr>
        <p:spPr/>
        <p:txBody>
          <a:bodyPr/>
          <a:lstStyle/>
          <a:p>
            <a:r>
              <a:rPr lang="en-US" altLang="en-US"/>
              <a:t>8. Future</a:t>
            </a:r>
          </a:p>
        </p:txBody>
      </p:sp>
      <p:sp>
        <p:nvSpPr>
          <p:cNvPr id="62467" name="Rectangle 3">
            <a:extLst>
              <a:ext uri="{FF2B5EF4-FFF2-40B4-BE49-F238E27FC236}">
                <a16:creationId xmlns:a16="http://schemas.microsoft.com/office/drawing/2014/main" id="{E21DDE5B-7B28-3F4A-A0E3-A0317ED094F1}"/>
              </a:ext>
            </a:extLst>
          </p:cNvPr>
          <p:cNvSpPr>
            <a:spLocks noGrp="1" noChangeArrowheads="1"/>
          </p:cNvSpPr>
          <p:nvPr>
            <p:ph type="body" idx="1"/>
          </p:nvPr>
        </p:nvSpPr>
        <p:spPr/>
        <p:txBody>
          <a:bodyPr/>
          <a:lstStyle/>
          <a:p>
            <a:r>
              <a:rPr lang="en-US" altLang="en-US" sz="2800"/>
              <a:t>Arab women feel more comfortable dealing with feminine issues and liberation by themselves rather than following their western sisters’ practices.</a:t>
            </a:r>
          </a:p>
          <a:p>
            <a:r>
              <a:rPr lang="en-US" altLang="en-US" sz="2800"/>
              <a:t>It remains to be said that the emphasis on women’s issues in recent years has had more to do with the political and economic environment in the Arab world than with mere concern for women’s liberation; as Leila Ahmed put it: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Number Placeholder 5">
            <a:extLst>
              <a:ext uri="{FF2B5EF4-FFF2-40B4-BE49-F238E27FC236}">
                <a16:creationId xmlns:a16="http://schemas.microsoft.com/office/drawing/2014/main" id="{925B78E8-652B-FA42-B231-B97EECB887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AE2A622B-BBFF-D246-A56A-8F9509A59AB7}" type="slidenum">
              <a:rPr lang="en-US" altLang="en-US" sz="1400" smtClean="0"/>
              <a:pPr>
                <a:spcBef>
                  <a:spcPct val="0"/>
                </a:spcBef>
                <a:buFontTx/>
                <a:buNone/>
              </a:pPr>
              <a:t>35</a:t>
            </a:fld>
            <a:endParaRPr lang="en-US" altLang="en-US" sz="1400"/>
          </a:p>
        </p:txBody>
      </p:sp>
      <p:sp>
        <p:nvSpPr>
          <p:cNvPr id="63490" name="Rectangle 2">
            <a:extLst>
              <a:ext uri="{FF2B5EF4-FFF2-40B4-BE49-F238E27FC236}">
                <a16:creationId xmlns:a16="http://schemas.microsoft.com/office/drawing/2014/main" id="{7FBB6747-B91E-3F4D-9978-8CAD7388F9BC}"/>
              </a:ext>
            </a:extLst>
          </p:cNvPr>
          <p:cNvSpPr>
            <a:spLocks noGrp="1" noChangeArrowheads="1"/>
          </p:cNvSpPr>
          <p:nvPr>
            <p:ph type="title"/>
          </p:nvPr>
        </p:nvSpPr>
        <p:spPr/>
        <p:txBody>
          <a:bodyPr/>
          <a:lstStyle/>
          <a:p>
            <a:r>
              <a:rPr lang="en-US" altLang="en-US"/>
              <a:t>8. The Future</a:t>
            </a:r>
          </a:p>
        </p:txBody>
      </p:sp>
      <p:sp>
        <p:nvSpPr>
          <p:cNvPr id="63491" name="Rectangle 3">
            <a:extLst>
              <a:ext uri="{FF2B5EF4-FFF2-40B4-BE49-F238E27FC236}">
                <a16:creationId xmlns:a16="http://schemas.microsoft.com/office/drawing/2014/main" id="{B96CEBFE-FF02-3A42-9EF0-B274CABC9496}"/>
              </a:ext>
            </a:extLst>
          </p:cNvPr>
          <p:cNvSpPr>
            <a:spLocks noGrp="1" noChangeArrowheads="1"/>
          </p:cNvSpPr>
          <p:nvPr>
            <p:ph type="body" idx="1"/>
          </p:nvPr>
        </p:nvSpPr>
        <p:spPr/>
        <p:txBody>
          <a:bodyPr/>
          <a:lstStyle/>
          <a:p>
            <a:pPr>
              <a:lnSpc>
                <a:spcPct val="90000"/>
              </a:lnSpc>
            </a:pPr>
            <a:r>
              <a:rPr lang="en-US" altLang="en-US"/>
              <a:t>“In the modern period, crucial moments in the rearticulating and further elaboration of issues of women and gender in Middle Eastern Muslim societies occurred under the impact of colonialism and in the socio-political turmoil that followed and, indeed, persists to our own day.” (Leila Ahmed, </a:t>
            </a:r>
            <a:r>
              <a:rPr lang="en-US" altLang="en-US" i="1"/>
              <a:t>Women and Gender in Islam</a:t>
            </a:r>
            <a:r>
              <a:rPr lang="en-US" altLang="en-US"/>
              <a:t>. New Haven, Yale UP, 1992:3)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5">
            <a:extLst>
              <a:ext uri="{FF2B5EF4-FFF2-40B4-BE49-F238E27FC236}">
                <a16:creationId xmlns:a16="http://schemas.microsoft.com/office/drawing/2014/main" id="{CBA000FB-6E02-0147-972A-9AD130DA8FA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6E26EFB9-4A31-8442-A5E4-5319C7548C47}" type="slidenum">
              <a:rPr lang="en-US" altLang="en-US" sz="1400" smtClean="0"/>
              <a:pPr>
                <a:spcBef>
                  <a:spcPct val="0"/>
                </a:spcBef>
                <a:buFontTx/>
                <a:buNone/>
              </a:pPr>
              <a:t>36</a:t>
            </a:fld>
            <a:endParaRPr lang="en-US" altLang="en-US" sz="1400"/>
          </a:p>
        </p:txBody>
      </p:sp>
      <p:sp>
        <p:nvSpPr>
          <p:cNvPr id="34818" name="Rectangle 2">
            <a:extLst>
              <a:ext uri="{FF2B5EF4-FFF2-40B4-BE49-F238E27FC236}">
                <a16:creationId xmlns:a16="http://schemas.microsoft.com/office/drawing/2014/main" id="{9AA8A697-FB05-7445-A822-C9BEAD9A22CB}"/>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6. Future</a:t>
            </a:r>
            <a:endParaRPr lang="en-US"/>
          </a:p>
        </p:txBody>
      </p:sp>
      <p:sp>
        <p:nvSpPr>
          <p:cNvPr id="64515" name="Rectangle 3">
            <a:extLst>
              <a:ext uri="{FF2B5EF4-FFF2-40B4-BE49-F238E27FC236}">
                <a16:creationId xmlns:a16="http://schemas.microsoft.com/office/drawing/2014/main" id="{AF4F64B1-3C04-F447-AEA1-A3457B407C2D}"/>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3200">
                <a:solidFill>
                  <a:srgbClr val="00FFFF"/>
                </a:solidFill>
                <a:latin typeface="Times New Roman" panose="02020603050405020304" pitchFamily="18" charset="0"/>
              </a:rPr>
              <a:t>The status of Arab women is changing and will continue to change but gradually and within an Arab/Islamic context.</a:t>
            </a:r>
          </a:p>
          <a:p>
            <a:pPr lvl="2">
              <a:lnSpc>
                <a:spcPct val="90000"/>
              </a:lnSpc>
              <a:buFont typeface="Symbol" pitchFamily="2" charset="2"/>
              <a:buChar char="·"/>
            </a:pPr>
            <a:r>
              <a:rPr lang="en-US" altLang="en-US" sz="3200">
                <a:solidFill>
                  <a:srgbClr val="00FFFF"/>
                </a:solidFill>
                <a:latin typeface="Times New Roman" panose="02020603050405020304" pitchFamily="18" charset="0"/>
              </a:rPr>
              <a:t>Arab society is conservative, more concerned with the past and the present than it is with the future. However, the changes we have seen in recent years in Islamic family law are positive signs for continued improvement of the status of Arab/Muslim women.</a:t>
            </a:r>
            <a:endParaRPr lang="en-US" altLang="en-US" sz="3200">
              <a:solidFill>
                <a:srgbClr val="00FFFF"/>
              </a:solidFill>
              <a:latin typeface="Palatino" pitchFamily="2" charset="77"/>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51793244-C608-8845-B71F-28E67102133B}"/>
              </a:ext>
            </a:extLst>
          </p:cNvPr>
          <p:cNvSpPr>
            <a:spLocks noGrp="1" noChangeArrowheads="1"/>
          </p:cNvSpPr>
          <p:nvPr>
            <p:ph type="title"/>
          </p:nvPr>
        </p:nvSpPr>
        <p:spPr/>
        <p:txBody>
          <a:bodyPr/>
          <a:lstStyle/>
          <a:p>
            <a:r>
              <a:rPr lang="en-US" altLang="en-US"/>
              <a:t>Sources</a:t>
            </a:r>
          </a:p>
        </p:txBody>
      </p:sp>
      <p:sp>
        <p:nvSpPr>
          <p:cNvPr id="66562" name="Content Placeholder 2">
            <a:extLst>
              <a:ext uri="{FF2B5EF4-FFF2-40B4-BE49-F238E27FC236}">
                <a16:creationId xmlns:a16="http://schemas.microsoft.com/office/drawing/2014/main" id="{2C1DBC96-F09F-0647-A6EF-2FD394E462CD}"/>
              </a:ext>
            </a:extLst>
          </p:cNvPr>
          <p:cNvSpPr>
            <a:spLocks noGrp="1" noChangeArrowheads="1"/>
          </p:cNvSpPr>
          <p:nvPr>
            <p:ph idx="1"/>
          </p:nvPr>
        </p:nvSpPr>
        <p:spPr/>
        <p:txBody>
          <a:bodyPr/>
          <a:lstStyle/>
          <a:p>
            <a:endParaRPr lang="en-US" altLang="en-US"/>
          </a:p>
        </p:txBody>
      </p:sp>
      <p:sp>
        <p:nvSpPr>
          <p:cNvPr id="66563" name="Slide Number Placeholder 3">
            <a:extLst>
              <a:ext uri="{FF2B5EF4-FFF2-40B4-BE49-F238E27FC236}">
                <a16:creationId xmlns:a16="http://schemas.microsoft.com/office/drawing/2014/main" id="{6E493C74-84FD-664E-AB00-469C2E607564}"/>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71A6F4E1-FE7D-D346-9E26-BB27909FE2A0}" type="slidenum">
              <a:rPr lang="en-US" altLang="en-US" sz="1400" smtClean="0"/>
              <a:pPr>
                <a:spcBef>
                  <a:spcPct val="0"/>
                </a:spcBef>
                <a:buFontTx/>
                <a:buNone/>
              </a:pPr>
              <a:t>37</a:t>
            </a:fld>
            <a:endParaRPr lang="en-US" altLang="en-US" sz="1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Number Placeholder 5">
            <a:extLst>
              <a:ext uri="{FF2B5EF4-FFF2-40B4-BE49-F238E27FC236}">
                <a16:creationId xmlns:a16="http://schemas.microsoft.com/office/drawing/2014/main" id="{5B109A98-13E6-2047-AD7C-A840EA12694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1BE15915-3C9C-0641-B994-9A84B36F730A}" type="slidenum">
              <a:rPr lang="en-US" altLang="en-US" sz="1400" smtClean="0"/>
              <a:pPr>
                <a:spcBef>
                  <a:spcPct val="0"/>
                </a:spcBef>
                <a:buFontTx/>
                <a:buNone/>
              </a:pPr>
              <a:t>38</a:t>
            </a:fld>
            <a:endParaRPr lang="en-US" altLang="en-US" sz="1400"/>
          </a:p>
        </p:txBody>
      </p:sp>
      <p:sp>
        <p:nvSpPr>
          <p:cNvPr id="26626" name="Rectangle 2">
            <a:extLst>
              <a:ext uri="{FF2B5EF4-FFF2-40B4-BE49-F238E27FC236}">
                <a16:creationId xmlns:a16="http://schemas.microsoft.com/office/drawing/2014/main" id="{7E3D5E75-5120-E446-BD89-28A27BB5F5F9}"/>
              </a:ext>
            </a:extLst>
          </p:cNvPr>
          <p:cNvSpPr>
            <a:spLocks noGrp="1" noChangeArrowheads="1"/>
          </p:cNvSpPr>
          <p:nvPr>
            <p:ph type="title"/>
          </p:nvPr>
        </p:nvSpPr>
        <p:spPr>
          <a:xfrm>
            <a:off x="2133600" y="2971800"/>
            <a:ext cx="4648200" cy="1143000"/>
          </a:xfrm>
        </p:spPr>
        <p:txBody>
          <a:bodyPr/>
          <a:lstStyle/>
          <a:p>
            <a:pPr>
              <a:defRPr/>
            </a:pPr>
            <a:r>
              <a:rPr lang="en-US" sz="4800" b="1">
                <a:solidFill>
                  <a:srgbClr val="FF6600"/>
                </a:solidFill>
                <a:effectLst>
                  <a:outerShdw blurRad="38100" dist="38100" dir="2700000" algn="tl">
                    <a:srgbClr val="FFFFFF"/>
                  </a:outerShdw>
                </a:effectLst>
              </a:rPr>
              <a:t>End</a:t>
            </a:r>
          </a:p>
        </p:txBody>
      </p:sp>
      <p:sp>
        <p:nvSpPr>
          <p:cNvPr id="67587" name="Rectangle 3">
            <a:extLst>
              <a:ext uri="{FF2B5EF4-FFF2-40B4-BE49-F238E27FC236}">
                <a16:creationId xmlns:a16="http://schemas.microsoft.com/office/drawing/2014/main" id="{97AD0194-67FF-F54B-ABFD-FB9B957AF1EA}"/>
              </a:ext>
            </a:extLst>
          </p:cNvPr>
          <p:cNvSpPr>
            <a:spLocks noGrp="1" noChangeArrowheads="1"/>
          </p:cNvSpPr>
          <p:nvPr>
            <p:ph type="body" idx="1"/>
          </p:nvPr>
        </p:nvSpPr>
        <p:spPr>
          <a:xfrm>
            <a:off x="0" y="2057400"/>
            <a:ext cx="9144000" cy="3343275"/>
          </a:xfrm>
        </p:spPr>
        <p:txBody>
          <a:bodyPr/>
          <a:lstStyle/>
          <a:p>
            <a:pPr lvl="2">
              <a:buFont typeface="Symbol" pitchFamily="2" charset="2"/>
              <a:buChar char="·"/>
            </a:pPr>
            <a:endParaRPr lang="en-US" altLang="en-US">
              <a:latin typeface="Palatino" pitchFamily="2" charset="77"/>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5">
            <a:extLst>
              <a:ext uri="{FF2B5EF4-FFF2-40B4-BE49-F238E27FC236}">
                <a16:creationId xmlns:a16="http://schemas.microsoft.com/office/drawing/2014/main" id="{DC3B60F2-1CEB-2C46-992F-995E5BE66AF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E36FD4FE-9C10-C74A-8497-DECBCD50E8AF}" type="slidenum">
              <a:rPr lang="en-US" altLang="en-US" sz="1400" smtClean="0"/>
              <a:pPr>
                <a:spcBef>
                  <a:spcPct val="0"/>
                </a:spcBef>
                <a:buFontTx/>
                <a:buNone/>
              </a:pPr>
              <a:t>4</a:t>
            </a:fld>
            <a:endParaRPr lang="en-US" altLang="en-US" sz="1400"/>
          </a:p>
        </p:txBody>
      </p:sp>
      <p:sp>
        <p:nvSpPr>
          <p:cNvPr id="8194" name="Rectangle 2">
            <a:extLst>
              <a:ext uri="{FF2B5EF4-FFF2-40B4-BE49-F238E27FC236}">
                <a16:creationId xmlns:a16="http://schemas.microsoft.com/office/drawing/2014/main" id="{76CE6BA1-9BF1-0543-8ADC-CA12FF0FE7CB}"/>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1. Women’s Studies</a:t>
            </a:r>
            <a:endParaRPr lang="en-US"/>
          </a:p>
        </p:txBody>
      </p:sp>
      <p:sp>
        <p:nvSpPr>
          <p:cNvPr id="19459" name="Rectangle 3">
            <a:extLst>
              <a:ext uri="{FF2B5EF4-FFF2-40B4-BE49-F238E27FC236}">
                <a16:creationId xmlns:a16="http://schemas.microsoft.com/office/drawing/2014/main" id="{7D7680DE-2D0F-0A43-AFDC-BE7E5F2C6434}"/>
              </a:ext>
            </a:extLst>
          </p:cNvPr>
          <p:cNvSpPr>
            <a:spLocks noGrp="1" noChangeArrowheads="1"/>
          </p:cNvSpPr>
          <p:nvPr>
            <p:ph type="body" idx="1"/>
          </p:nvPr>
        </p:nvSpPr>
        <p:spPr>
          <a:xfrm>
            <a:off x="457200" y="2057400"/>
            <a:ext cx="8382000" cy="3343275"/>
          </a:xfrm>
        </p:spPr>
        <p:txBody>
          <a:bodyPr/>
          <a:lstStyle/>
          <a:p>
            <a:pPr>
              <a:buFont typeface="Symbol" pitchFamily="2" charset="2"/>
              <a:buChar char="·"/>
            </a:pPr>
            <a:r>
              <a:rPr lang="en-US" altLang="en-US">
                <a:solidFill>
                  <a:srgbClr val="00FFFF"/>
                </a:solidFill>
                <a:latin typeface="Times New Roman" panose="02020603050405020304" pitchFamily="18" charset="0"/>
              </a:rPr>
              <a:t>Until recently, the feminine perspective as a full half of human society has been ignored.</a:t>
            </a:r>
          </a:p>
          <a:p>
            <a:pPr>
              <a:buFont typeface="Symbol" pitchFamily="2" charset="2"/>
              <a:buChar char="·"/>
            </a:pPr>
            <a:r>
              <a:rPr lang="en-US" altLang="en-US">
                <a:solidFill>
                  <a:srgbClr val="00FFFF"/>
                </a:solidFill>
                <a:latin typeface="Times New Roman" panose="02020603050405020304" pitchFamily="18" charset="0"/>
              </a:rPr>
              <a:t>The need to recognize the contributions by women led to the addition of women’s studies program’s in many colleges and universities.</a:t>
            </a:r>
            <a:endParaRPr lang="en-US" altLang="en-US">
              <a:solidFill>
                <a:srgbClr val="FF66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a:extLst>
              <a:ext uri="{FF2B5EF4-FFF2-40B4-BE49-F238E27FC236}">
                <a16:creationId xmlns:a16="http://schemas.microsoft.com/office/drawing/2014/main" id="{EFB0721E-77FC-7A4A-A5FD-DB1A8587CDC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1A3B306A-4B3A-534C-80C8-40AB4C8A1EF1}" type="slidenum">
              <a:rPr lang="en-US" altLang="en-US" sz="1400" smtClean="0"/>
              <a:pPr>
                <a:spcBef>
                  <a:spcPct val="0"/>
                </a:spcBef>
                <a:buFontTx/>
                <a:buNone/>
              </a:pPr>
              <a:t>5</a:t>
            </a:fld>
            <a:endParaRPr lang="en-US" altLang="en-US" sz="1400"/>
          </a:p>
        </p:txBody>
      </p:sp>
      <p:sp>
        <p:nvSpPr>
          <p:cNvPr id="10242" name="Rectangle 2">
            <a:extLst>
              <a:ext uri="{FF2B5EF4-FFF2-40B4-BE49-F238E27FC236}">
                <a16:creationId xmlns:a16="http://schemas.microsoft.com/office/drawing/2014/main" id="{8F69F54C-2133-E746-8DAD-FA4F2B879D6A}"/>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2. Status of Arab Women</a:t>
            </a:r>
            <a:endParaRPr lang="en-US"/>
          </a:p>
        </p:txBody>
      </p:sp>
      <p:sp>
        <p:nvSpPr>
          <p:cNvPr id="21507" name="Rectangle 3">
            <a:extLst>
              <a:ext uri="{FF2B5EF4-FFF2-40B4-BE49-F238E27FC236}">
                <a16:creationId xmlns:a16="http://schemas.microsoft.com/office/drawing/2014/main" id="{A86F3F88-53AA-3A47-8E68-16DA9C5D49F8}"/>
              </a:ext>
            </a:extLst>
          </p:cNvPr>
          <p:cNvSpPr>
            <a:spLocks noGrp="1" noChangeArrowheads="1"/>
          </p:cNvSpPr>
          <p:nvPr>
            <p:ph type="body" idx="1"/>
          </p:nvPr>
        </p:nvSpPr>
        <p:spPr>
          <a:xfrm>
            <a:off x="0" y="2057400"/>
            <a:ext cx="9144000" cy="3343275"/>
          </a:xfrm>
        </p:spPr>
        <p:txBody>
          <a:bodyPr/>
          <a:lstStyle/>
          <a:p>
            <a:pPr lvl="2">
              <a:buFont typeface="Symbol" pitchFamily="2" charset="2"/>
              <a:buChar char="·"/>
            </a:pPr>
            <a:r>
              <a:rPr lang="en-US" altLang="en-US" sz="3200">
                <a:solidFill>
                  <a:srgbClr val="00FFFF"/>
                </a:solidFill>
                <a:latin typeface="Times New Roman" panose="02020603050405020304" pitchFamily="18" charset="0"/>
              </a:rPr>
              <a:t>Arab society has specific expectations of its members; rights and responsibilities are determined by gender to a very large extent.</a:t>
            </a:r>
          </a:p>
          <a:p>
            <a:pPr lvl="2">
              <a:buFont typeface="Symbol" pitchFamily="2" charset="2"/>
              <a:buChar char="·"/>
            </a:pPr>
            <a:r>
              <a:rPr lang="en-US" altLang="en-US" sz="3200">
                <a:solidFill>
                  <a:srgbClr val="00FFFF"/>
                </a:solidFill>
                <a:latin typeface="Times New Roman" panose="02020603050405020304" pitchFamily="18" charset="0"/>
              </a:rPr>
              <a:t>This ensures that each individual in the society or family knows what role is expected of him or her in maintaining the collective good.</a:t>
            </a:r>
            <a:r>
              <a:rPr lang="en-US" altLang="en-US">
                <a:latin typeface="Palatino" pitchFamily="2" charset="77"/>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5">
            <a:extLst>
              <a:ext uri="{FF2B5EF4-FFF2-40B4-BE49-F238E27FC236}">
                <a16:creationId xmlns:a16="http://schemas.microsoft.com/office/drawing/2014/main" id="{08EE849F-2C6C-A740-9FF3-855CD25226F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BB9548B9-EA0A-F645-A93E-E2632715CCB3}" type="slidenum">
              <a:rPr lang="en-US" altLang="en-US" sz="1400" smtClean="0"/>
              <a:pPr>
                <a:spcBef>
                  <a:spcPct val="0"/>
                </a:spcBef>
                <a:buFontTx/>
                <a:buNone/>
              </a:pPr>
              <a:t>6</a:t>
            </a:fld>
            <a:endParaRPr lang="en-US" altLang="en-US" sz="1400"/>
          </a:p>
        </p:txBody>
      </p:sp>
      <p:sp>
        <p:nvSpPr>
          <p:cNvPr id="12290" name="Rectangle 2">
            <a:extLst>
              <a:ext uri="{FF2B5EF4-FFF2-40B4-BE49-F238E27FC236}">
                <a16:creationId xmlns:a16="http://schemas.microsoft.com/office/drawing/2014/main" id="{C1118A1F-61C6-084D-B186-7293677A2228}"/>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a. Ensuring that the welfare of the family is provided for</a:t>
            </a:r>
            <a:endParaRPr lang="en-US"/>
          </a:p>
        </p:txBody>
      </p:sp>
      <p:sp>
        <p:nvSpPr>
          <p:cNvPr id="23555" name="Rectangle 3">
            <a:extLst>
              <a:ext uri="{FF2B5EF4-FFF2-40B4-BE49-F238E27FC236}">
                <a16:creationId xmlns:a16="http://schemas.microsoft.com/office/drawing/2014/main" id="{34F0FEEC-5E6E-5246-A1C8-43D31A2D85EF}"/>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2800">
                <a:solidFill>
                  <a:srgbClr val="00FFFF"/>
                </a:solidFill>
                <a:latin typeface="Times New Roman" panose="02020603050405020304" pitchFamily="18" charset="0"/>
              </a:rPr>
              <a:t>The family, as we know, is the most important institution of Arab society. Arab women, as mothers, provide the heart and foundation of that vital institution.</a:t>
            </a:r>
          </a:p>
          <a:p>
            <a:pPr lvl="2">
              <a:lnSpc>
                <a:spcPct val="90000"/>
              </a:lnSpc>
              <a:buFont typeface="Symbol" pitchFamily="2" charset="2"/>
              <a:buChar char="·"/>
            </a:pPr>
            <a:r>
              <a:rPr lang="en-US" altLang="en-US" sz="2800">
                <a:solidFill>
                  <a:srgbClr val="00FFFF"/>
                </a:solidFill>
                <a:latin typeface="Times New Roman" panose="02020603050405020304" pitchFamily="18" charset="0"/>
              </a:rPr>
              <a:t>Arab society recognizes the importance of women in this regard. A well-known Arabic proverb tells us that </a:t>
            </a:r>
            <a:r>
              <a:rPr lang="en-US" altLang="en-US" sz="2800" i="1">
                <a:solidFill>
                  <a:srgbClr val="00FFFF"/>
                </a:solidFill>
                <a:latin typeface="Times New Roman" panose="02020603050405020304" pitchFamily="18" charset="0"/>
              </a:rPr>
              <a:t>al-janna taHta aqdaam al-ummahaat</a:t>
            </a:r>
            <a:r>
              <a:rPr lang="en-US" altLang="en-US" sz="2800">
                <a:solidFill>
                  <a:srgbClr val="00FFFF"/>
                </a:solidFill>
                <a:latin typeface="Times New Roman" panose="02020603050405020304" pitchFamily="18" charset="0"/>
              </a:rPr>
              <a:t>, or “Paradise is at the feet of women.”</a:t>
            </a:r>
            <a:endParaRPr lang="en-US" altLang="en-US" sz="2000">
              <a:latin typeface="New York"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5">
            <a:extLst>
              <a:ext uri="{FF2B5EF4-FFF2-40B4-BE49-F238E27FC236}">
                <a16:creationId xmlns:a16="http://schemas.microsoft.com/office/drawing/2014/main" id="{BAA06D05-5603-DF4E-A0F4-63C5D2A864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C7CB81F2-4549-B643-90FD-F738B752B01A}" type="slidenum">
              <a:rPr lang="en-US" altLang="en-US" sz="1400" smtClean="0"/>
              <a:pPr>
                <a:spcBef>
                  <a:spcPct val="0"/>
                </a:spcBef>
                <a:buFontTx/>
                <a:buNone/>
              </a:pPr>
              <a:t>7</a:t>
            </a:fld>
            <a:endParaRPr lang="en-US" altLang="en-US" sz="1400"/>
          </a:p>
        </p:txBody>
      </p:sp>
      <p:sp>
        <p:nvSpPr>
          <p:cNvPr id="14338" name="Rectangle 2">
            <a:extLst>
              <a:ext uri="{FF2B5EF4-FFF2-40B4-BE49-F238E27FC236}">
                <a16:creationId xmlns:a16="http://schemas.microsoft.com/office/drawing/2014/main" id="{2A2BC46D-8CA1-A941-AA95-BDE825DB8F6A}"/>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b. Role of Islam</a:t>
            </a:r>
            <a:endParaRPr lang="en-US"/>
          </a:p>
        </p:txBody>
      </p:sp>
      <p:sp>
        <p:nvSpPr>
          <p:cNvPr id="25603" name="Rectangle 3">
            <a:extLst>
              <a:ext uri="{FF2B5EF4-FFF2-40B4-BE49-F238E27FC236}">
                <a16:creationId xmlns:a16="http://schemas.microsoft.com/office/drawing/2014/main" id="{F9D6DCB2-56F1-0148-9B2E-A7D22F31317F}"/>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2700">
                <a:solidFill>
                  <a:srgbClr val="00FFFF"/>
                </a:solidFill>
                <a:latin typeface="Times New Roman" panose="02020603050405020304" pitchFamily="18" charset="0"/>
              </a:rPr>
              <a:t>Islamic family law influences women’s position in almost all aspects of their lives: work, marriage, divorce, social behavior, inheritance, and education. And since Arabs and Muslims are diverse, they differ greatly in the application and interpretation of the law from one country to another.</a:t>
            </a:r>
          </a:p>
          <a:p>
            <a:pPr lvl="2">
              <a:lnSpc>
                <a:spcPct val="90000"/>
              </a:lnSpc>
              <a:buFont typeface="Symbol" pitchFamily="2" charset="2"/>
              <a:buChar char="·"/>
            </a:pPr>
            <a:r>
              <a:rPr lang="en-US" altLang="en-US" sz="2700">
                <a:solidFill>
                  <a:srgbClr val="00FFFF"/>
                </a:solidFill>
                <a:latin typeface="Times New Roman" panose="02020603050405020304" pitchFamily="18" charset="0"/>
              </a:rPr>
              <a:t>Women’s rights and responsibilities are equal to those of men but not identical. Equality and identity are two different things.  The Qur’an says that man and woman are a garment for each other, which symbolizes this mutual interdependence.</a:t>
            </a:r>
          </a:p>
          <a:p>
            <a:pPr lvl="2">
              <a:lnSpc>
                <a:spcPct val="90000"/>
              </a:lnSpc>
              <a:buFont typeface="Symbol" pitchFamily="2" charset="2"/>
              <a:buChar char="·"/>
            </a:pPr>
            <a:endParaRPr lang="en-US" altLang="en-US" sz="2700">
              <a:solidFill>
                <a:srgbClr val="FF6600"/>
              </a:solidFill>
              <a:latin typeface="Palatino" pitchFamily="2" charset="77"/>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5">
            <a:extLst>
              <a:ext uri="{FF2B5EF4-FFF2-40B4-BE49-F238E27FC236}">
                <a16:creationId xmlns:a16="http://schemas.microsoft.com/office/drawing/2014/main" id="{9198ED7A-92E5-DE46-A32C-3BFFE72E995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B6876D38-1E7F-644F-894A-D050BA676D40}" type="slidenum">
              <a:rPr lang="en-US" altLang="en-US" sz="1400" smtClean="0"/>
              <a:pPr>
                <a:spcBef>
                  <a:spcPct val="0"/>
                </a:spcBef>
                <a:buFontTx/>
                <a:buNone/>
              </a:pPr>
              <a:t>8</a:t>
            </a:fld>
            <a:endParaRPr lang="en-US" altLang="en-US" sz="1400"/>
          </a:p>
        </p:txBody>
      </p:sp>
      <p:sp>
        <p:nvSpPr>
          <p:cNvPr id="72706" name="Rectangle 2">
            <a:extLst>
              <a:ext uri="{FF2B5EF4-FFF2-40B4-BE49-F238E27FC236}">
                <a16:creationId xmlns:a16="http://schemas.microsoft.com/office/drawing/2014/main" id="{0F4EFC89-2E60-0B4D-AC47-1F0F700A2810}"/>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b. Role of Islam</a:t>
            </a:r>
            <a:endParaRPr lang="en-US"/>
          </a:p>
        </p:txBody>
      </p:sp>
      <p:sp>
        <p:nvSpPr>
          <p:cNvPr id="27651" name="Rectangle 3">
            <a:extLst>
              <a:ext uri="{FF2B5EF4-FFF2-40B4-BE49-F238E27FC236}">
                <a16:creationId xmlns:a16="http://schemas.microsoft.com/office/drawing/2014/main" id="{1D006B1A-AC38-354C-A4F0-3F11948474EE}"/>
              </a:ext>
            </a:extLst>
          </p:cNvPr>
          <p:cNvSpPr>
            <a:spLocks noGrp="1" noChangeArrowheads="1"/>
          </p:cNvSpPr>
          <p:nvPr>
            <p:ph type="body" idx="1"/>
          </p:nvPr>
        </p:nvSpPr>
        <p:spPr>
          <a:xfrm>
            <a:off x="0" y="2057400"/>
            <a:ext cx="9144000" cy="3343275"/>
          </a:xfrm>
        </p:spPr>
        <p:txBody>
          <a:bodyPr/>
          <a:lstStyle/>
          <a:p>
            <a:pPr lvl="2">
              <a:lnSpc>
                <a:spcPct val="90000"/>
              </a:lnSpc>
              <a:buFont typeface="Symbol" pitchFamily="2" charset="2"/>
              <a:buChar char="·"/>
            </a:pPr>
            <a:r>
              <a:rPr lang="en-US" altLang="en-US" sz="2300">
                <a:solidFill>
                  <a:srgbClr val="00FFFF"/>
                </a:solidFill>
                <a:latin typeface="Times New Roman" panose="02020603050405020304" pitchFamily="18" charset="0"/>
              </a:rPr>
              <a:t>Women’s roles are considered complementary, not competitive, with men’s. However, there is a separate legal status for women (property, earnings, and name).</a:t>
            </a:r>
          </a:p>
          <a:p>
            <a:pPr lvl="2">
              <a:lnSpc>
                <a:spcPct val="90000"/>
              </a:lnSpc>
              <a:buFont typeface="Symbol" pitchFamily="2" charset="2"/>
              <a:buChar char="·"/>
            </a:pPr>
            <a:r>
              <a:rPr lang="en-US" altLang="en-US" sz="2300">
                <a:solidFill>
                  <a:srgbClr val="00FFFF"/>
                </a:solidFill>
                <a:latin typeface="Times New Roman" panose="02020603050405020304" pitchFamily="18" charset="0"/>
              </a:rPr>
              <a:t>From the beginning of Islam, women have been granted full legal rights. A woman can keep her full name forever, even after marriage. Also, she must give her consent for anything that involves a transaction. The marriage contract, for example, requires that the man and the woman agree in total freedom to marry each other.</a:t>
            </a:r>
          </a:p>
          <a:p>
            <a:pPr lvl="2">
              <a:buFont typeface="Symbol" pitchFamily="2" charset="2"/>
              <a:buChar char="·"/>
            </a:pPr>
            <a:endParaRPr lang="en-US" altLang="en-US"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5">
            <a:extLst>
              <a:ext uri="{FF2B5EF4-FFF2-40B4-BE49-F238E27FC236}">
                <a16:creationId xmlns:a16="http://schemas.microsoft.com/office/drawing/2014/main" id="{55183B44-808A-B44E-AE21-B94B6CC085B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pitchFamily="2" charset="0"/>
              </a:defRPr>
            </a:lvl1pPr>
            <a:lvl2pPr marL="742950" indent="-285750">
              <a:spcBef>
                <a:spcPct val="20000"/>
              </a:spcBef>
              <a:buChar char="–"/>
              <a:defRPr sz="2800">
                <a:solidFill>
                  <a:schemeClr val="tx1"/>
                </a:solidFill>
                <a:latin typeface="Times" pitchFamily="2" charset="0"/>
              </a:defRPr>
            </a:lvl2pPr>
            <a:lvl3pPr marL="1143000" indent="-228600">
              <a:spcBef>
                <a:spcPct val="20000"/>
              </a:spcBef>
              <a:buChar char="•"/>
              <a:defRPr sz="2400">
                <a:solidFill>
                  <a:schemeClr val="tx1"/>
                </a:solidFill>
                <a:latin typeface="Times" pitchFamily="2" charset="0"/>
              </a:defRPr>
            </a:lvl3pPr>
            <a:lvl4pPr marL="1600200" indent="-228600">
              <a:spcBef>
                <a:spcPct val="20000"/>
              </a:spcBef>
              <a:buChar char="–"/>
              <a:defRPr sz="2000">
                <a:solidFill>
                  <a:schemeClr val="tx1"/>
                </a:solidFill>
                <a:latin typeface="Times" pitchFamily="2" charset="0"/>
              </a:defRPr>
            </a:lvl4pPr>
            <a:lvl5pPr marL="2057400" indent="-228600">
              <a:spcBef>
                <a:spcPct val="20000"/>
              </a:spcBef>
              <a:buChar char="»"/>
              <a:defRPr sz="2000">
                <a:solidFill>
                  <a:schemeClr val="tx1"/>
                </a:solidFill>
                <a:latin typeface="Times" pitchFamily="2" charset="0"/>
              </a:defRPr>
            </a:lvl5pPr>
            <a:lvl6pPr marL="2514600" indent="-228600" eaLnBrk="0" fontAlgn="base" hangingPunct="0">
              <a:spcBef>
                <a:spcPct val="20000"/>
              </a:spcBef>
              <a:spcAft>
                <a:spcPct val="0"/>
              </a:spcAft>
              <a:buChar char="»"/>
              <a:defRPr sz="2000">
                <a:solidFill>
                  <a:schemeClr val="tx1"/>
                </a:solidFill>
                <a:latin typeface="Times" pitchFamily="2" charset="0"/>
              </a:defRPr>
            </a:lvl6pPr>
            <a:lvl7pPr marL="2971800" indent="-228600" eaLnBrk="0" fontAlgn="base" hangingPunct="0">
              <a:spcBef>
                <a:spcPct val="20000"/>
              </a:spcBef>
              <a:spcAft>
                <a:spcPct val="0"/>
              </a:spcAft>
              <a:buChar char="»"/>
              <a:defRPr sz="2000">
                <a:solidFill>
                  <a:schemeClr val="tx1"/>
                </a:solidFill>
                <a:latin typeface="Times" pitchFamily="2" charset="0"/>
              </a:defRPr>
            </a:lvl7pPr>
            <a:lvl8pPr marL="3429000" indent="-228600" eaLnBrk="0" fontAlgn="base" hangingPunct="0">
              <a:spcBef>
                <a:spcPct val="20000"/>
              </a:spcBef>
              <a:spcAft>
                <a:spcPct val="0"/>
              </a:spcAft>
              <a:buChar char="»"/>
              <a:defRPr sz="2000">
                <a:solidFill>
                  <a:schemeClr val="tx1"/>
                </a:solidFill>
                <a:latin typeface="Times" pitchFamily="2" charset="0"/>
              </a:defRPr>
            </a:lvl8pPr>
            <a:lvl9pPr marL="3886200" indent="-228600" eaLnBrk="0" fontAlgn="base" hangingPunct="0">
              <a:spcBef>
                <a:spcPct val="20000"/>
              </a:spcBef>
              <a:spcAft>
                <a:spcPct val="0"/>
              </a:spcAft>
              <a:buChar char="»"/>
              <a:defRPr sz="2000">
                <a:solidFill>
                  <a:schemeClr val="tx1"/>
                </a:solidFill>
                <a:latin typeface="Times" pitchFamily="2" charset="0"/>
              </a:defRPr>
            </a:lvl9pPr>
          </a:lstStyle>
          <a:p>
            <a:pPr>
              <a:spcBef>
                <a:spcPct val="0"/>
              </a:spcBef>
              <a:buFontTx/>
              <a:buNone/>
            </a:pPr>
            <a:fld id="{067F6796-1BC2-7F45-8548-33779E406A12}" type="slidenum">
              <a:rPr lang="en-US" altLang="en-US" sz="1400" smtClean="0"/>
              <a:pPr>
                <a:spcBef>
                  <a:spcPct val="0"/>
                </a:spcBef>
                <a:buFontTx/>
                <a:buNone/>
              </a:pPr>
              <a:t>9</a:t>
            </a:fld>
            <a:endParaRPr lang="en-US" altLang="en-US" sz="1400"/>
          </a:p>
        </p:txBody>
      </p:sp>
      <p:sp>
        <p:nvSpPr>
          <p:cNvPr id="16386" name="Rectangle 2">
            <a:extLst>
              <a:ext uri="{FF2B5EF4-FFF2-40B4-BE49-F238E27FC236}">
                <a16:creationId xmlns:a16="http://schemas.microsoft.com/office/drawing/2014/main" id="{4021462D-DF67-DD42-B23B-A1F045E5951A}"/>
              </a:ext>
            </a:extLst>
          </p:cNvPr>
          <p:cNvSpPr>
            <a:spLocks noGrp="1" noChangeArrowheads="1"/>
          </p:cNvSpPr>
          <p:nvPr>
            <p:ph type="title"/>
          </p:nvPr>
        </p:nvSpPr>
        <p:spPr/>
        <p:txBody>
          <a:bodyPr/>
          <a:lstStyle/>
          <a:p>
            <a:pPr>
              <a:defRPr/>
            </a:pPr>
            <a:r>
              <a:rPr lang="en-US" sz="4800" b="1">
                <a:solidFill>
                  <a:srgbClr val="FF6600"/>
                </a:solidFill>
                <a:effectLst>
                  <a:outerShdw blurRad="38100" dist="38100" dir="2700000" algn="tl">
                    <a:srgbClr val="FFFFFF"/>
                  </a:outerShdw>
                </a:effectLst>
              </a:rPr>
              <a:t>c. Agriculture</a:t>
            </a:r>
            <a:endParaRPr lang="en-US"/>
          </a:p>
        </p:txBody>
      </p:sp>
      <p:sp>
        <p:nvSpPr>
          <p:cNvPr id="29699" name="Rectangle 3">
            <a:extLst>
              <a:ext uri="{FF2B5EF4-FFF2-40B4-BE49-F238E27FC236}">
                <a16:creationId xmlns:a16="http://schemas.microsoft.com/office/drawing/2014/main" id="{7E6A7E55-0839-A84A-AEF5-956F419E6540}"/>
              </a:ext>
            </a:extLst>
          </p:cNvPr>
          <p:cNvSpPr>
            <a:spLocks noGrp="1" noChangeArrowheads="1"/>
          </p:cNvSpPr>
          <p:nvPr>
            <p:ph type="body" idx="1"/>
          </p:nvPr>
        </p:nvSpPr>
        <p:spPr>
          <a:xfrm>
            <a:off x="0" y="2057400"/>
            <a:ext cx="9144000" cy="3343275"/>
          </a:xfrm>
        </p:spPr>
        <p:txBody>
          <a:bodyPr/>
          <a:lstStyle/>
          <a:p>
            <a:pPr lvl="2">
              <a:buFont typeface="Symbol" pitchFamily="2" charset="2"/>
              <a:buChar char="·"/>
            </a:pPr>
            <a:r>
              <a:rPr lang="en-US" altLang="en-US" sz="3200">
                <a:solidFill>
                  <a:srgbClr val="00FFFF"/>
                </a:solidFill>
                <a:latin typeface="Times New Roman" panose="02020603050405020304" pitchFamily="18" charset="0"/>
              </a:rPr>
              <a:t>Rural women play a large part in the total agricultural process: planting, harvesting, tending cattle, collecting water and fuel, cooking.</a:t>
            </a:r>
          </a:p>
          <a:p>
            <a:pPr lvl="2">
              <a:buFont typeface="Symbol" pitchFamily="2" charset="2"/>
              <a:buChar char="·"/>
            </a:pPr>
            <a:r>
              <a:rPr lang="en-US" altLang="en-US" sz="3200">
                <a:solidFill>
                  <a:srgbClr val="00FFFF"/>
                </a:solidFill>
                <a:latin typeface="Times New Roman" panose="02020603050405020304" pitchFamily="18" charset="0"/>
              </a:rPr>
              <a:t>In rural areas, women have to help their husbands to provide sustenance for the family.</a:t>
            </a:r>
            <a:r>
              <a:rPr lang="en-US" altLang="en-US">
                <a:solidFill>
                  <a:srgbClr val="FF6600"/>
                </a:solidFill>
                <a:latin typeface="Palatino" pitchFamily="2" charset="77"/>
              </a:rPr>
              <a:t> </a:t>
            </a:r>
          </a:p>
        </p:txBody>
      </p:sp>
    </p:spTree>
  </p:cSld>
  <p:clrMapOvr>
    <a:masterClrMapping/>
  </p:clrMapOvr>
</p:sld>
</file>

<file path=ppt/theme/theme1.xml><?xml version="1.0" encoding="utf-8"?>
<a:theme xmlns:a="http://schemas.openxmlformats.org/drawingml/2006/main" name="Blank">
  <a:themeElements>
    <a:clrScheme name="">
      <a:dk1>
        <a:srgbClr val="666633"/>
      </a:dk1>
      <a:lt1>
        <a:srgbClr val="1CF0F0"/>
      </a:lt1>
      <a:dk2>
        <a:srgbClr val="000000"/>
      </a:dk2>
      <a:lt2>
        <a:srgbClr val="FF6111"/>
      </a:lt2>
      <a:accent1>
        <a:srgbClr val="339933"/>
      </a:accent1>
      <a:accent2>
        <a:srgbClr val="800000"/>
      </a:accent2>
      <a:accent3>
        <a:srgbClr val="AAAAAA"/>
      </a:accent3>
      <a:accent4>
        <a:srgbClr val="16CDCD"/>
      </a:accent4>
      <a:accent5>
        <a:srgbClr val="ADCAAD"/>
      </a:accent5>
      <a:accent6>
        <a:srgbClr val="730000"/>
      </a:accent6>
      <a:hlink>
        <a:srgbClr val="0033CC"/>
      </a:hlink>
      <a:folHlink>
        <a:srgbClr val="FFCC66"/>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rab Women 2010  -  Compatibility Mode" id="{55C5261D-31B2-104C-9964-432299ED007B}" vid="{DEC00C93-CF10-6B4F-9718-1BBC4D26706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1974</Words>
  <Application>Microsoft Macintosh PowerPoint</Application>
  <PresentationFormat>On-screen Show (4:3)</PresentationFormat>
  <Paragraphs>152</Paragraphs>
  <Slides>38</Slides>
  <Notes>15</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New York</vt:lpstr>
      <vt:lpstr>Palatino</vt:lpstr>
      <vt:lpstr>Symbol</vt:lpstr>
      <vt:lpstr>Times</vt:lpstr>
      <vt:lpstr>Times New Roman</vt:lpstr>
      <vt:lpstr>Blank</vt:lpstr>
      <vt:lpstr>Arab Women</vt:lpstr>
      <vt:lpstr>Pre-Listening Questions</vt:lpstr>
      <vt:lpstr>Arab Women</vt:lpstr>
      <vt:lpstr>1. Women’s Studies</vt:lpstr>
      <vt:lpstr>2. Status of Arab Women</vt:lpstr>
      <vt:lpstr>a. Ensuring that the welfare of the family is provided for</vt:lpstr>
      <vt:lpstr>b. Role of Islam</vt:lpstr>
      <vt:lpstr>b. Role of Islam</vt:lpstr>
      <vt:lpstr>c. Agriculture</vt:lpstr>
      <vt:lpstr>c. Industry/education</vt:lpstr>
      <vt:lpstr>c. Industry/education</vt:lpstr>
      <vt:lpstr>3. Changing Roles and Needs</vt:lpstr>
      <vt:lpstr>Queen Rania of Jordan on  Arab Women</vt:lpstr>
      <vt:lpstr>3. Changing Roles and Needs</vt:lpstr>
      <vt:lpstr>Queen Rania on Arab Women in the Workforce</vt:lpstr>
      <vt:lpstr>Saudi Women in the Workforce</vt:lpstr>
      <vt:lpstr>3. Changing Roles and Needs</vt:lpstr>
      <vt:lpstr>Hanan Ashrawi</vt:lpstr>
      <vt:lpstr>4. Culturally Relevant Response</vt:lpstr>
      <vt:lpstr>4. Culturally Relevant Response</vt:lpstr>
      <vt:lpstr>5. The Question of the Hijab</vt:lpstr>
      <vt:lpstr>5.  The Question of Hijab</vt:lpstr>
      <vt:lpstr>5. The Question of Hijab</vt:lpstr>
      <vt:lpstr>5.  The Question of Hijab</vt:lpstr>
      <vt:lpstr>5.  The Question of Hijab</vt:lpstr>
      <vt:lpstr>5.  The Question of the Hijab</vt:lpstr>
      <vt:lpstr>The Question of Hijab</vt:lpstr>
      <vt:lpstr>The Question of the Hijab</vt:lpstr>
      <vt:lpstr>The Question of Hijab</vt:lpstr>
      <vt:lpstr>6. The Issue of Arranged Marriages and Dowry</vt:lpstr>
      <vt:lpstr>7. Famous Arab Women Writers and Singers</vt:lpstr>
      <vt:lpstr>Umm Kulthum</vt:lpstr>
      <vt:lpstr>8. The Future</vt:lpstr>
      <vt:lpstr>8. Future</vt:lpstr>
      <vt:lpstr>8. The Future</vt:lpstr>
      <vt:lpstr>6. Future</vt:lpstr>
      <vt:lpstr>Sources</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Arab Women</dc:title>
  <dc:creator>Hough, Meghan</dc:creator>
  <cp:lastModifiedBy>Hough, Meghan</cp:lastModifiedBy>
  <cp:revision>1</cp:revision>
  <cp:lastPrinted>2004-02-11T19:25:30Z</cp:lastPrinted>
  <dcterms:created xsi:type="dcterms:W3CDTF">2019-09-26T15:02:32Z</dcterms:created>
  <dcterms:modified xsi:type="dcterms:W3CDTF">2019-09-26T15:02:56Z</dcterms:modified>
</cp:coreProperties>
</file>